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2" r:id="rId2"/>
  </p:sldMasterIdLst>
  <p:notesMasterIdLst>
    <p:notesMasterId r:id="rId42"/>
  </p:notesMasterIdLst>
  <p:sldIdLst>
    <p:sldId id="258" r:id="rId3"/>
    <p:sldId id="288" r:id="rId4"/>
    <p:sldId id="290" r:id="rId5"/>
    <p:sldId id="291" r:id="rId6"/>
    <p:sldId id="292" r:id="rId7"/>
    <p:sldId id="293" r:id="rId8"/>
    <p:sldId id="294" r:id="rId9"/>
    <p:sldId id="297" r:id="rId10"/>
    <p:sldId id="296" r:id="rId11"/>
    <p:sldId id="295" r:id="rId12"/>
    <p:sldId id="299" r:id="rId13"/>
    <p:sldId id="313" r:id="rId14"/>
    <p:sldId id="264" r:id="rId15"/>
    <p:sldId id="289" r:id="rId16"/>
    <p:sldId id="266" r:id="rId17"/>
    <p:sldId id="263" r:id="rId18"/>
    <p:sldId id="261" r:id="rId19"/>
    <p:sldId id="315" r:id="rId20"/>
    <p:sldId id="278" r:id="rId21"/>
    <p:sldId id="268" r:id="rId22"/>
    <p:sldId id="314" r:id="rId23"/>
    <p:sldId id="298" r:id="rId24"/>
    <p:sldId id="280" r:id="rId25"/>
    <p:sldId id="301" r:id="rId26"/>
    <p:sldId id="302" r:id="rId27"/>
    <p:sldId id="300" r:id="rId28"/>
    <p:sldId id="303" r:id="rId29"/>
    <p:sldId id="304" r:id="rId30"/>
    <p:sldId id="305" r:id="rId31"/>
    <p:sldId id="306" r:id="rId32"/>
    <p:sldId id="316" r:id="rId33"/>
    <p:sldId id="317" r:id="rId34"/>
    <p:sldId id="311" r:id="rId35"/>
    <p:sldId id="307" r:id="rId36"/>
    <p:sldId id="308" r:id="rId37"/>
    <p:sldId id="312" r:id="rId38"/>
    <p:sldId id="310" r:id="rId39"/>
    <p:sldId id="309" r:id="rId40"/>
    <p:sldId id="284" r:id="rId41"/>
  </p:sldIdLst>
  <p:sldSz cx="9144000" cy="6858000" type="screen4x3"/>
  <p:notesSz cx="6797675" cy="9928225"/>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27C9D"/>
    <a:srgbClr val="2D6A9B"/>
    <a:srgbClr val="1E648A"/>
    <a:srgbClr val="2D5E8E"/>
    <a:srgbClr val="5D6F8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1499" autoAdjust="0"/>
  </p:normalViewPr>
  <p:slideViewPr>
    <p:cSldViewPr snapToGrid="0" snapToObjects="1">
      <p:cViewPr varScale="1">
        <p:scale>
          <a:sx n="106" d="100"/>
          <a:sy n="106" d="100"/>
        </p:scale>
        <p:origin x="-18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136"/>
          </a:xfrm>
          <a:prstGeom prst="rect">
            <a:avLst/>
          </a:prstGeom>
        </p:spPr>
        <p:txBody>
          <a:bodyPr vert="horz" lIns="92620" tIns="46310" rIns="92620" bIns="4631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8136"/>
          </a:xfrm>
          <a:prstGeom prst="rect">
            <a:avLst/>
          </a:prstGeom>
        </p:spPr>
        <p:txBody>
          <a:bodyPr vert="horz" lIns="92620" tIns="46310" rIns="92620" bIns="46310" rtlCol="0"/>
          <a:lstStyle>
            <a:lvl1pPr algn="r">
              <a:defRPr sz="1200"/>
            </a:lvl1pPr>
          </a:lstStyle>
          <a:p>
            <a:fld id="{E82C444F-74A9-4BF6-BF95-4AFB599096C9}" type="datetimeFigureOut">
              <a:rPr lang="nl-BE" smtClean="0"/>
              <a:pPr/>
              <a:t>28/07/2017</a:t>
            </a:fld>
            <a:endParaRPr lang="nl-BE"/>
          </a:p>
        </p:txBody>
      </p:sp>
      <p:sp>
        <p:nvSpPr>
          <p:cNvPr id="4" name="Tijdelijke aanduiding voor dia-afbeelding 3"/>
          <p:cNvSpPr>
            <a:spLocks noGrp="1" noRot="1" noChangeAspect="1"/>
          </p:cNvSpPr>
          <p:nvPr>
            <p:ph type="sldImg" idx="2"/>
          </p:nvPr>
        </p:nvSpPr>
        <p:spPr>
          <a:xfrm>
            <a:off x="1163638" y="1239838"/>
            <a:ext cx="4470400" cy="3352800"/>
          </a:xfrm>
          <a:prstGeom prst="rect">
            <a:avLst/>
          </a:prstGeom>
          <a:noFill/>
          <a:ln w="12700">
            <a:solidFill>
              <a:prstClr val="black"/>
            </a:solidFill>
          </a:ln>
        </p:spPr>
        <p:txBody>
          <a:bodyPr vert="horz" lIns="92620" tIns="46310" rIns="92620" bIns="46310" rtlCol="0" anchor="ctr"/>
          <a:lstStyle/>
          <a:p>
            <a:endParaRPr lang="nl-BE"/>
          </a:p>
        </p:txBody>
      </p:sp>
      <p:sp>
        <p:nvSpPr>
          <p:cNvPr id="5" name="Tijdelijke aanduiding voor notities 4"/>
          <p:cNvSpPr>
            <a:spLocks noGrp="1"/>
          </p:cNvSpPr>
          <p:nvPr>
            <p:ph type="body" sz="quarter" idx="3"/>
          </p:nvPr>
        </p:nvSpPr>
        <p:spPr>
          <a:xfrm>
            <a:off x="679768" y="4777959"/>
            <a:ext cx="5438140" cy="3909239"/>
          </a:xfrm>
          <a:prstGeom prst="rect">
            <a:avLst/>
          </a:prstGeom>
        </p:spPr>
        <p:txBody>
          <a:bodyPr vert="horz" lIns="92620" tIns="46310" rIns="92620" bIns="4631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30092"/>
            <a:ext cx="2945659" cy="498135"/>
          </a:xfrm>
          <a:prstGeom prst="rect">
            <a:avLst/>
          </a:prstGeom>
        </p:spPr>
        <p:txBody>
          <a:bodyPr vert="horz" lIns="92620" tIns="46310" rIns="92620" bIns="4631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30092"/>
            <a:ext cx="2945659" cy="498135"/>
          </a:xfrm>
          <a:prstGeom prst="rect">
            <a:avLst/>
          </a:prstGeom>
        </p:spPr>
        <p:txBody>
          <a:bodyPr vert="horz" lIns="92620" tIns="46310" rIns="92620" bIns="46310" rtlCol="0" anchor="b"/>
          <a:lstStyle>
            <a:lvl1pPr algn="r">
              <a:defRPr sz="1200"/>
            </a:lvl1pPr>
          </a:lstStyle>
          <a:p>
            <a:fld id="{2981817F-490C-48D0-8BD6-E1BE2B3DAAEF}" type="slidenum">
              <a:rPr lang="nl-BE" smtClean="0"/>
              <a:pPr/>
              <a:t>‹N°›</a:t>
            </a:fld>
            <a:endParaRPr lang="nl-BE"/>
          </a:p>
        </p:txBody>
      </p:sp>
    </p:spTree>
    <p:extLst>
      <p:ext uri="{BB962C8B-B14F-4D97-AF65-F5344CB8AC3E}">
        <p14:creationId xmlns:p14="http://schemas.microsoft.com/office/powerpoint/2010/main" xmlns="" val="921505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209F502-24FA-4D48-9757-BC872964FC02}" type="slidenum">
              <a:rPr lang="fr-BE" smtClean="0"/>
              <a:pPr/>
              <a:t>12</a:t>
            </a:fld>
            <a:endParaRPr lang="fr-BE"/>
          </a:p>
        </p:txBody>
      </p:sp>
    </p:spTree>
    <p:extLst>
      <p:ext uri="{BB962C8B-B14F-4D97-AF65-F5344CB8AC3E}">
        <p14:creationId xmlns:p14="http://schemas.microsoft.com/office/powerpoint/2010/main" xmlns="" val="366362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5AF649-CFE2-405A-A570-F9B80E823C13}" type="slidenum">
              <a:rPr lang="nl-BE" smtClean="0">
                <a:solidFill>
                  <a:prstClr val="black"/>
                </a:solidFill>
              </a:rPr>
              <a:pPr/>
              <a:t>20</a:t>
            </a:fld>
            <a:endParaRPr lang="nl-BE">
              <a:solidFill>
                <a:prstClr val="black"/>
              </a:solidFill>
            </a:endParaRPr>
          </a:p>
        </p:txBody>
      </p:sp>
    </p:spTree>
    <p:extLst>
      <p:ext uri="{BB962C8B-B14F-4D97-AF65-F5344CB8AC3E}">
        <p14:creationId xmlns:p14="http://schemas.microsoft.com/office/powerpoint/2010/main" xmlns="" val="1811035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209F502-24FA-4D48-9757-BC872964FC02}" type="slidenum">
              <a:rPr lang="fr-BE" smtClean="0"/>
              <a:pPr/>
              <a:t>21</a:t>
            </a:fld>
            <a:endParaRPr lang="fr-BE"/>
          </a:p>
        </p:txBody>
      </p:sp>
    </p:spTree>
    <p:extLst>
      <p:ext uri="{BB962C8B-B14F-4D97-AF65-F5344CB8AC3E}">
        <p14:creationId xmlns:p14="http://schemas.microsoft.com/office/powerpoint/2010/main" xmlns="" val="1455962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209F502-24FA-4D48-9757-BC872964FC02}" type="slidenum">
              <a:rPr lang="fr-BE" smtClean="0"/>
              <a:pPr/>
              <a:t>22</a:t>
            </a:fld>
            <a:endParaRPr lang="fr-BE"/>
          </a:p>
        </p:txBody>
      </p:sp>
    </p:spTree>
    <p:extLst>
      <p:ext uri="{BB962C8B-B14F-4D97-AF65-F5344CB8AC3E}">
        <p14:creationId xmlns:p14="http://schemas.microsoft.com/office/powerpoint/2010/main" xmlns="" val="117146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pagina">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207510" y="2721002"/>
            <a:ext cx="6219897" cy="2296382"/>
          </a:xfrm>
          <a:prstGeom prst="rect">
            <a:avLst/>
          </a:prstGeom>
        </p:spPr>
        <p:txBody>
          <a:bodyPr vert="horz"/>
          <a:lstStyle>
            <a:lvl1pPr algn="l">
              <a:defRPr>
                <a:solidFill>
                  <a:schemeClr val="bg1"/>
                </a:solidFill>
              </a:defRPr>
            </a:lvl1pPr>
          </a:lstStyle>
          <a:p>
            <a:r>
              <a:rPr lang="nl-BE" dirty="0"/>
              <a:t>Titelstijl van model bewerken</a:t>
            </a:r>
            <a:endParaRPr lang="nl-NL" dirty="0"/>
          </a:p>
        </p:txBody>
      </p:sp>
      <p:sp>
        <p:nvSpPr>
          <p:cNvPr id="3" name="Tekstvak 2"/>
          <p:cNvSpPr txBox="1"/>
          <p:nvPr userDrawn="1"/>
        </p:nvSpPr>
        <p:spPr>
          <a:xfrm>
            <a:off x="4790041" y="6005405"/>
            <a:ext cx="4115830" cy="646331"/>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nl-NL" sz="1600" u="none" dirty="0">
                <a:solidFill>
                  <a:srgbClr val="1E648A"/>
                </a:solidFill>
              </a:rPr>
              <a:t>www.benor.be -  </a:t>
            </a:r>
            <a:r>
              <a:rPr lang="fr-BE" sz="1600" dirty="0">
                <a:solidFill>
                  <a:srgbClr val="1E648A"/>
                </a:solidFill>
              </a:rPr>
              <a:t>info@benor.be</a:t>
            </a:r>
            <a:endParaRPr lang="nl-NL" sz="1600" u="none" dirty="0">
              <a:solidFill>
                <a:srgbClr val="1E648A"/>
              </a:solidFill>
            </a:endParaRPr>
          </a:p>
          <a:p>
            <a:pPr algn="r"/>
            <a:r>
              <a:rPr lang="fr-BE" sz="1000" dirty="0">
                <a:solidFill>
                  <a:srgbClr val="1E648A"/>
                </a:solidFill>
              </a:rPr>
              <a:t/>
            </a:r>
            <a:br>
              <a:rPr lang="fr-BE" sz="1000" dirty="0">
                <a:solidFill>
                  <a:srgbClr val="1E648A"/>
                </a:solidFill>
              </a:rPr>
            </a:br>
            <a:r>
              <a:rPr lang="fr-BE" sz="1000" dirty="0">
                <a:solidFill>
                  <a:srgbClr val="1E648A"/>
                </a:solidFill>
              </a:rPr>
              <a:t>Rue du Lombardstraat 42 1000 Bruxelles/Brussel</a:t>
            </a:r>
            <a:endParaRPr lang="nl-NL" sz="1000" dirty="0">
              <a:solidFill>
                <a:srgbClr val="1E648A"/>
              </a:solidFill>
            </a:endParaRPr>
          </a:p>
        </p:txBody>
      </p:sp>
    </p:spTree>
    <p:extLst>
      <p:ext uri="{BB962C8B-B14F-4D97-AF65-F5344CB8AC3E}">
        <p14:creationId xmlns:p14="http://schemas.microsoft.com/office/powerpoint/2010/main" xmlns="" val="1722817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9EEE8CA-D151-4898-A90E-BD0D2A5F1C61}"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xmlns="" val="2920123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2" y="273050"/>
            <a:ext cx="3008313" cy="1162050"/>
          </a:xfrm>
        </p:spPr>
        <p:txBody>
          <a:bodyPr anchor="b"/>
          <a:lstStyle>
            <a:lvl1pPr algn="l">
              <a:defRPr sz="1939" b="1"/>
            </a:lvl1pPr>
          </a:lstStyle>
          <a:p>
            <a:r>
              <a:rPr lang="nl-NL"/>
              <a:t>Klik om de stijl te bewerken</a:t>
            </a:r>
            <a:endParaRPr lang="nl-BE"/>
          </a:p>
        </p:txBody>
      </p:sp>
      <p:sp>
        <p:nvSpPr>
          <p:cNvPr id="3" name="Tijdelijke aanduiding voor inhoud 2"/>
          <p:cNvSpPr>
            <a:spLocks noGrp="1"/>
          </p:cNvSpPr>
          <p:nvPr>
            <p:ph idx="1"/>
          </p:nvPr>
        </p:nvSpPr>
        <p:spPr>
          <a:xfrm>
            <a:off x="3575051" y="273053"/>
            <a:ext cx="5111749" cy="5853113"/>
          </a:xfrm>
        </p:spPr>
        <p:txBody>
          <a:bodyPr/>
          <a:lstStyle>
            <a:lvl1pPr>
              <a:defRPr sz="3139"/>
            </a:lvl1pPr>
            <a:lvl2pPr>
              <a:defRPr sz="2677"/>
            </a:lvl2pPr>
            <a:lvl3pPr>
              <a:defRPr sz="2308"/>
            </a:lvl3pPr>
            <a:lvl4pPr>
              <a:defRPr sz="1939"/>
            </a:lvl4pPr>
            <a:lvl5pPr>
              <a:defRPr sz="1939"/>
            </a:lvl5pPr>
            <a:lvl6pPr>
              <a:defRPr sz="1939"/>
            </a:lvl6pPr>
            <a:lvl7pPr>
              <a:defRPr sz="1939"/>
            </a:lvl7pPr>
            <a:lvl8pPr>
              <a:defRPr sz="1939"/>
            </a:lvl8pPr>
            <a:lvl9pPr>
              <a:defRPr sz="1939"/>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2" y="1435102"/>
            <a:ext cx="3008313" cy="4691063"/>
          </a:xfrm>
        </p:spPr>
        <p:txBody>
          <a:bodyPr/>
          <a:lstStyle>
            <a:lvl1pPr marL="0" indent="0">
              <a:buNone/>
              <a:defRPr sz="1385"/>
            </a:lvl1pPr>
            <a:lvl2pPr marL="442080" indent="0">
              <a:buNone/>
              <a:defRPr sz="1200"/>
            </a:lvl2pPr>
            <a:lvl3pPr marL="884160" indent="0">
              <a:buNone/>
              <a:defRPr sz="923"/>
            </a:lvl3pPr>
            <a:lvl4pPr marL="1326240" indent="0">
              <a:buNone/>
              <a:defRPr sz="923"/>
            </a:lvl4pPr>
            <a:lvl5pPr marL="1768319" indent="0">
              <a:buNone/>
              <a:defRPr sz="923"/>
            </a:lvl5pPr>
            <a:lvl6pPr marL="2210399" indent="0">
              <a:buNone/>
              <a:defRPr sz="923"/>
            </a:lvl6pPr>
            <a:lvl7pPr marL="2652479" indent="0">
              <a:buNone/>
              <a:defRPr sz="923"/>
            </a:lvl7pPr>
            <a:lvl8pPr marL="3094559" indent="0">
              <a:buNone/>
              <a:defRPr sz="923"/>
            </a:lvl8pPr>
            <a:lvl9pPr marL="3536639" indent="0">
              <a:buNone/>
              <a:defRPr sz="923"/>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1D46D32-C39F-45D1-8189-47B5EF5F8D85}"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xmlns="" val="3239353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1939"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139"/>
            </a:lvl1pPr>
            <a:lvl2pPr marL="442080" indent="0">
              <a:buNone/>
              <a:defRPr sz="2677"/>
            </a:lvl2pPr>
            <a:lvl3pPr marL="884160" indent="0">
              <a:buNone/>
              <a:defRPr sz="2308"/>
            </a:lvl3pPr>
            <a:lvl4pPr marL="1326240" indent="0">
              <a:buNone/>
              <a:defRPr sz="1939"/>
            </a:lvl4pPr>
            <a:lvl5pPr marL="1768319" indent="0">
              <a:buNone/>
              <a:defRPr sz="1939"/>
            </a:lvl5pPr>
            <a:lvl6pPr marL="2210399" indent="0">
              <a:buNone/>
              <a:defRPr sz="1939"/>
            </a:lvl6pPr>
            <a:lvl7pPr marL="2652479" indent="0">
              <a:buNone/>
              <a:defRPr sz="1939"/>
            </a:lvl7pPr>
            <a:lvl8pPr marL="3094559" indent="0">
              <a:buNone/>
              <a:defRPr sz="1939"/>
            </a:lvl8pPr>
            <a:lvl9pPr marL="3536639" indent="0">
              <a:buNone/>
              <a:defRPr sz="1939"/>
            </a:lvl9pPr>
          </a:lstStyle>
          <a:p>
            <a:pPr lvl="0"/>
            <a:endParaRPr lang="nl-BE"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385"/>
            </a:lvl1pPr>
            <a:lvl2pPr marL="442080" indent="0">
              <a:buNone/>
              <a:defRPr sz="1200"/>
            </a:lvl2pPr>
            <a:lvl3pPr marL="884160" indent="0">
              <a:buNone/>
              <a:defRPr sz="923"/>
            </a:lvl3pPr>
            <a:lvl4pPr marL="1326240" indent="0">
              <a:buNone/>
              <a:defRPr sz="923"/>
            </a:lvl4pPr>
            <a:lvl5pPr marL="1768319" indent="0">
              <a:buNone/>
              <a:defRPr sz="923"/>
            </a:lvl5pPr>
            <a:lvl6pPr marL="2210399" indent="0">
              <a:buNone/>
              <a:defRPr sz="923"/>
            </a:lvl6pPr>
            <a:lvl7pPr marL="2652479" indent="0">
              <a:buNone/>
              <a:defRPr sz="923"/>
            </a:lvl7pPr>
            <a:lvl8pPr marL="3094559" indent="0">
              <a:buNone/>
              <a:defRPr sz="923"/>
            </a:lvl8pPr>
            <a:lvl9pPr marL="3536639" indent="0">
              <a:buNone/>
              <a:defRPr sz="923"/>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60A8C6-C7C3-4641-82AA-3FCBB65D4FBA}"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xmlns="" val="666199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86EFEC-2836-4A5B-B5FE-793C49A3A428}"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xmlns="" val="3776830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41"/>
            <a:ext cx="2057400" cy="5851525"/>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57200" y="274641"/>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55025E-379E-4D1D-BED3-C46F8E8A9296}"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xmlns="" val="2193262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ia">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25946" y="1351122"/>
            <a:ext cx="7772400" cy="650951"/>
          </a:xfrm>
          <a:prstGeom prst="rect">
            <a:avLst/>
          </a:prstGeom>
        </p:spPr>
        <p:txBody>
          <a:bodyPr/>
          <a:lstStyle>
            <a:lvl1pPr algn="l">
              <a:defRPr sz="2800" b="1">
                <a:solidFill>
                  <a:srgbClr val="5D6F81"/>
                </a:solidFill>
              </a:defRPr>
            </a:lvl1pPr>
          </a:lstStyle>
          <a:p>
            <a:r>
              <a:rPr lang="nl-BE" dirty="0"/>
              <a:t>Titelstijl van model bewerken</a:t>
            </a:r>
            <a:endParaRPr lang="nl-NL" dirty="0"/>
          </a:p>
        </p:txBody>
      </p:sp>
      <p:sp>
        <p:nvSpPr>
          <p:cNvPr id="3" name="Subtitel 2"/>
          <p:cNvSpPr>
            <a:spLocks noGrp="1"/>
          </p:cNvSpPr>
          <p:nvPr>
            <p:ph type="subTitle" idx="1"/>
          </p:nvPr>
        </p:nvSpPr>
        <p:spPr>
          <a:xfrm>
            <a:off x="2810156" y="2192356"/>
            <a:ext cx="5705675" cy="2510186"/>
          </a:xfrm>
          <a:prstGeom prst="rect">
            <a:avLst/>
          </a:prstGeom>
        </p:spPr>
        <p:txBody>
          <a:bodyPr/>
          <a:lstStyle>
            <a:lvl1pPr marL="457200" indent="-457200" algn="l">
              <a:buFont typeface="Arial"/>
              <a:buChar char="•"/>
              <a:defRPr sz="2400">
                <a:solidFill>
                  <a:srgbClr val="1E648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dirty="0"/>
              <a:t>Klik om de titelstijl van het model te bewerken</a:t>
            </a:r>
            <a:endParaRPr lang="nl-NL" dirty="0"/>
          </a:p>
        </p:txBody>
      </p:sp>
      <p:sp>
        <p:nvSpPr>
          <p:cNvPr id="8" name="Tijdelijke aanduiding voor afbeelding 2"/>
          <p:cNvSpPr>
            <a:spLocks noGrp="1"/>
          </p:cNvSpPr>
          <p:nvPr>
            <p:ph type="pic" idx="11"/>
          </p:nvPr>
        </p:nvSpPr>
        <p:spPr>
          <a:xfrm>
            <a:off x="355825" y="2192356"/>
            <a:ext cx="2285407" cy="2036742"/>
          </a:xfrm>
          <a:prstGeom prst="rect">
            <a:avLst/>
          </a:prstGeom>
        </p:spPr>
        <p:txBody>
          <a:bodyPr/>
          <a:lstStyle>
            <a:lvl1pPr marL="0" indent="0">
              <a:buNone/>
              <a:defRPr sz="105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9" name="Tijdelijke aanduiding voor tekst 8"/>
          <p:cNvSpPr>
            <a:spLocks noGrp="1"/>
          </p:cNvSpPr>
          <p:nvPr>
            <p:ph type="body" sz="quarter" idx="12" hasCustomPrompt="1"/>
          </p:nvPr>
        </p:nvSpPr>
        <p:spPr>
          <a:xfrm>
            <a:off x="1956507" y="6349239"/>
            <a:ext cx="4087882" cy="377060"/>
          </a:xfrm>
          <a:prstGeom prst="rect">
            <a:avLst/>
          </a:prstGeom>
        </p:spPr>
        <p:txBody>
          <a:bodyPr vert="horz"/>
          <a:lstStyle>
            <a:lvl1pPr marL="0" indent="0">
              <a:buNone/>
              <a:defRPr lang="nl-NL" sz="1800" kern="1200" dirty="0">
                <a:solidFill>
                  <a:srgbClr val="5D6F81"/>
                </a:solidFill>
                <a:latin typeface="+mn-lt"/>
                <a:ea typeface="+mn-ea"/>
                <a:cs typeface="+mn-cs"/>
              </a:defRPr>
            </a:lvl1pPr>
          </a:lstStyle>
          <a:p>
            <a:pPr lvl="0"/>
            <a:r>
              <a:rPr lang="nl-BE" dirty="0"/>
              <a:t>Titel van Dia</a:t>
            </a:r>
            <a:endParaRPr lang="nl-NL" dirty="0"/>
          </a:p>
        </p:txBody>
      </p:sp>
      <p:sp>
        <p:nvSpPr>
          <p:cNvPr id="10" name="Tijdelijke aanduiding voor datum 3"/>
          <p:cNvSpPr>
            <a:spLocks noGrp="1"/>
          </p:cNvSpPr>
          <p:nvPr>
            <p:ph type="dt" sz="half" idx="10"/>
          </p:nvPr>
        </p:nvSpPr>
        <p:spPr>
          <a:xfrm>
            <a:off x="425946" y="6333560"/>
            <a:ext cx="834647" cy="365125"/>
          </a:xfrm>
          <a:prstGeom prst="rect">
            <a:avLst/>
          </a:prstGeom>
        </p:spPr>
        <p:txBody>
          <a:bodyPr/>
          <a:lstStyle>
            <a:lvl1pPr>
              <a:defRPr>
                <a:solidFill>
                  <a:srgbClr val="5D6F81"/>
                </a:solidFill>
              </a:defRPr>
            </a:lvl1pPr>
          </a:lstStyle>
          <a:p>
            <a:fld id="{4835636A-6635-CA4F-9E11-9849DEE2209F}" type="slidenum">
              <a:rPr lang="nl-NL" smtClean="0"/>
              <a:pPr/>
              <a:t>‹N°›</a:t>
            </a:fld>
            <a:endParaRPr lang="nl-NL" dirty="0"/>
          </a:p>
        </p:txBody>
      </p:sp>
      <p:sp>
        <p:nvSpPr>
          <p:cNvPr id="7" name="Tekstvak 6"/>
          <p:cNvSpPr txBox="1"/>
          <p:nvPr userDrawn="1"/>
        </p:nvSpPr>
        <p:spPr>
          <a:xfrm>
            <a:off x="4805721" y="6230828"/>
            <a:ext cx="4115830" cy="597536"/>
          </a:xfrm>
          <a:prstGeom prst="rect">
            <a:avLst/>
          </a:prstGeom>
          <a:noFill/>
        </p:spPr>
        <p:txBody>
          <a:bodyPr wrap="square" rtlCol="0">
            <a:spAutoFit/>
          </a:bodyPr>
          <a:lstStyle/>
          <a:p>
            <a:pPr marL="0" marR="0" indent="0" algn="r" defTabSz="457200" rtl="0" eaLnBrk="1" fontAlgn="auto" latinLnBrk="0" hangingPunct="1">
              <a:lnSpc>
                <a:spcPct val="150000"/>
              </a:lnSpc>
              <a:spcBef>
                <a:spcPts val="0"/>
              </a:spcBef>
              <a:spcAft>
                <a:spcPts val="0"/>
              </a:spcAft>
              <a:buClrTx/>
              <a:buSzTx/>
              <a:buFontTx/>
              <a:buNone/>
              <a:tabLst/>
              <a:defRPr/>
            </a:pPr>
            <a:r>
              <a:rPr lang="nl-NL" sz="1400" u="none" dirty="0">
                <a:solidFill>
                  <a:srgbClr val="1E648A"/>
                </a:solidFill>
              </a:rPr>
              <a:t>www.benor.be  -  </a:t>
            </a:r>
            <a:r>
              <a:rPr lang="fr-BE" sz="1400" dirty="0">
                <a:solidFill>
                  <a:srgbClr val="1E648A"/>
                </a:solidFill>
              </a:rPr>
              <a:t>info@benor.be</a:t>
            </a:r>
            <a:br>
              <a:rPr lang="fr-BE" sz="1400" dirty="0">
                <a:solidFill>
                  <a:srgbClr val="1E648A"/>
                </a:solidFill>
              </a:rPr>
            </a:br>
            <a:r>
              <a:rPr lang="fr-BE" sz="900" dirty="0">
                <a:solidFill>
                  <a:srgbClr val="1E648A"/>
                </a:solidFill>
              </a:rPr>
              <a:t>Rue du Lombardstraat 42 1000 Bruxelles/Brussel</a:t>
            </a:r>
            <a:endParaRPr lang="nl-NL" sz="900" dirty="0">
              <a:solidFill>
                <a:srgbClr val="1E648A"/>
              </a:solidFill>
            </a:endParaRPr>
          </a:p>
        </p:txBody>
      </p:sp>
      <p:pic>
        <p:nvPicPr>
          <p:cNvPr id="4" name="Afbeelding 3" descr="foto_rechtsboven.png"/>
          <p:cNvPicPr>
            <a:picLocks noChangeAspect="1"/>
          </p:cNvPicPr>
          <p:nvPr userDrawn="1"/>
        </p:nvPicPr>
        <p:blipFill>
          <a:blip r:embed="rId3">
            <a:extLst>
              <a:ext uri="{28A0092B-C50C-407E-A947-70E740481C1C}">
                <a14:useLocalDpi xmlns:a14="http://schemas.microsoft.com/office/drawing/2010/main" xmlns=""/>
              </a:ext>
            </a:extLst>
          </a:blip>
          <a:stretch>
            <a:fillRect/>
          </a:stretch>
        </p:blipFill>
        <p:spPr>
          <a:xfrm>
            <a:off x="7573125" y="144132"/>
            <a:ext cx="1437041" cy="860503"/>
          </a:xfrm>
          <a:prstGeom prst="rect">
            <a:avLst/>
          </a:prstGeom>
        </p:spPr>
      </p:pic>
    </p:spTree>
    <p:extLst>
      <p:ext uri="{BB962C8B-B14F-4D97-AF65-F5344CB8AC3E}">
        <p14:creationId xmlns:p14="http://schemas.microsoft.com/office/powerpoint/2010/main" xmlns="" val="2228604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25946" y="1351122"/>
            <a:ext cx="7772400" cy="650951"/>
          </a:xfrm>
          <a:prstGeom prst="rect">
            <a:avLst/>
          </a:prstGeom>
        </p:spPr>
        <p:txBody>
          <a:bodyPr/>
          <a:lstStyle>
            <a:lvl1pPr algn="l">
              <a:defRPr sz="2800" b="1">
                <a:solidFill>
                  <a:srgbClr val="5D6F81"/>
                </a:solidFill>
              </a:defRPr>
            </a:lvl1pPr>
          </a:lstStyle>
          <a:p>
            <a:r>
              <a:rPr lang="nl-BE" dirty="0"/>
              <a:t>Titelstijl van model bewerken</a:t>
            </a:r>
            <a:endParaRPr lang="nl-NL" dirty="0"/>
          </a:p>
        </p:txBody>
      </p:sp>
      <p:sp>
        <p:nvSpPr>
          <p:cNvPr id="3" name="Subtitel 2"/>
          <p:cNvSpPr>
            <a:spLocks noGrp="1"/>
          </p:cNvSpPr>
          <p:nvPr>
            <p:ph type="subTitle" idx="1"/>
          </p:nvPr>
        </p:nvSpPr>
        <p:spPr>
          <a:xfrm>
            <a:off x="2810156" y="2192356"/>
            <a:ext cx="5705675" cy="2510186"/>
          </a:xfrm>
          <a:prstGeom prst="rect">
            <a:avLst/>
          </a:prstGeom>
        </p:spPr>
        <p:txBody>
          <a:bodyPr/>
          <a:lstStyle>
            <a:lvl1pPr marL="457200" indent="-457200" algn="l">
              <a:buFont typeface="Arial"/>
              <a:buChar char="•"/>
              <a:defRPr sz="2400">
                <a:solidFill>
                  <a:srgbClr val="1E648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dirty="0"/>
              <a:t>Klik om de titelstijl van het model te bewerken</a:t>
            </a:r>
            <a:endParaRPr lang="nl-NL" dirty="0"/>
          </a:p>
        </p:txBody>
      </p:sp>
      <p:sp>
        <p:nvSpPr>
          <p:cNvPr id="8" name="Tijdelijke aanduiding voor afbeelding 2"/>
          <p:cNvSpPr>
            <a:spLocks noGrp="1"/>
          </p:cNvSpPr>
          <p:nvPr>
            <p:ph type="pic" idx="11"/>
          </p:nvPr>
        </p:nvSpPr>
        <p:spPr>
          <a:xfrm>
            <a:off x="355825" y="2192356"/>
            <a:ext cx="2285407" cy="2036742"/>
          </a:xfrm>
          <a:prstGeom prst="rect">
            <a:avLst/>
          </a:prstGeom>
        </p:spPr>
        <p:txBody>
          <a:bodyPr/>
          <a:lstStyle>
            <a:lvl1pPr marL="0" indent="0">
              <a:buNone/>
              <a:defRPr sz="105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9" name="Tijdelijke aanduiding voor tekst 8"/>
          <p:cNvSpPr>
            <a:spLocks noGrp="1"/>
          </p:cNvSpPr>
          <p:nvPr>
            <p:ph type="body" sz="quarter" idx="12" hasCustomPrompt="1"/>
          </p:nvPr>
        </p:nvSpPr>
        <p:spPr>
          <a:xfrm>
            <a:off x="1956507" y="6349239"/>
            <a:ext cx="4087882" cy="377060"/>
          </a:xfrm>
          <a:prstGeom prst="rect">
            <a:avLst/>
          </a:prstGeom>
        </p:spPr>
        <p:txBody>
          <a:bodyPr vert="horz"/>
          <a:lstStyle>
            <a:lvl1pPr marL="0" indent="0">
              <a:buNone/>
              <a:defRPr lang="nl-NL" sz="1800" kern="1200" dirty="0">
                <a:solidFill>
                  <a:srgbClr val="5D6F81"/>
                </a:solidFill>
                <a:latin typeface="+mn-lt"/>
                <a:ea typeface="+mn-ea"/>
                <a:cs typeface="+mn-cs"/>
              </a:defRPr>
            </a:lvl1pPr>
          </a:lstStyle>
          <a:p>
            <a:pPr lvl="0"/>
            <a:r>
              <a:rPr lang="nl-BE" dirty="0"/>
              <a:t>Titel van Dia</a:t>
            </a:r>
            <a:endParaRPr lang="nl-NL" dirty="0"/>
          </a:p>
        </p:txBody>
      </p:sp>
      <p:sp>
        <p:nvSpPr>
          <p:cNvPr id="10" name="Tijdelijke aanduiding voor datum 3"/>
          <p:cNvSpPr>
            <a:spLocks noGrp="1"/>
          </p:cNvSpPr>
          <p:nvPr>
            <p:ph type="dt" sz="half" idx="10"/>
          </p:nvPr>
        </p:nvSpPr>
        <p:spPr>
          <a:xfrm>
            <a:off x="425946" y="6333560"/>
            <a:ext cx="834647" cy="365125"/>
          </a:xfrm>
          <a:prstGeom prst="rect">
            <a:avLst/>
          </a:prstGeom>
        </p:spPr>
        <p:txBody>
          <a:bodyPr/>
          <a:lstStyle>
            <a:lvl1pPr>
              <a:defRPr>
                <a:solidFill>
                  <a:srgbClr val="5D6F81"/>
                </a:solidFill>
              </a:defRPr>
            </a:lvl1pPr>
          </a:lstStyle>
          <a:p>
            <a:fld id="{4835636A-6635-CA4F-9E11-9849DEE2209F}" type="slidenum">
              <a:rPr lang="nl-NL" smtClean="0"/>
              <a:pPr/>
              <a:t>‹N°›</a:t>
            </a:fld>
            <a:endParaRPr lang="nl-NL" dirty="0"/>
          </a:p>
        </p:txBody>
      </p:sp>
      <p:sp>
        <p:nvSpPr>
          <p:cNvPr id="7" name="Tekstvak 6"/>
          <p:cNvSpPr txBox="1"/>
          <p:nvPr userDrawn="1"/>
        </p:nvSpPr>
        <p:spPr>
          <a:xfrm>
            <a:off x="4805721" y="6230828"/>
            <a:ext cx="4115830" cy="597536"/>
          </a:xfrm>
          <a:prstGeom prst="rect">
            <a:avLst/>
          </a:prstGeom>
          <a:noFill/>
        </p:spPr>
        <p:txBody>
          <a:bodyPr wrap="square" rtlCol="0">
            <a:spAutoFit/>
          </a:bodyPr>
          <a:lstStyle/>
          <a:p>
            <a:pPr marL="0" marR="0" indent="0" algn="r" defTabSz="457200" rtl="0" eaLnBrk="1" fontAlgn="auto" latinLnBrk="0" hangingPunct="1">
              <a:lnSpc>
                <a:spcPct val="150000"/>
              </a:lnSpc>
              <a:spcBef>
                <a:spcPts val="0"/>
              </a:spcBef>
              <a:spcAft>
                <a:spcPts val="0"/>
              </a:spcAft>
              <a:buClrTx/>
              <a:buSzTx/>
              <a:buFontTx/>
              <a:buNone/>
              <a:tabLst/>
              <a:defRPr/>
            </a:pPr>
            <a:r>
              <a:rPr lang="nl-NL" sz="1400" u="none" dirty="0">
                <a:solidFill>
                  <a:srgbClr val="1E648A"/>
                </a:solidFill>
              </a:rPr>
              <a:t>www.benor.be  -  </a:t>
            </a:r>
            <a:r>
              <a:rPr lang="fr-BE" sz="1400" dirty="0">
                <a:solidFill>
                  <a:srgbClr val="1E648A"/>
                </a:solidFill>
              </a:rPr>
              <a:t>info@benor.be</a:t>
            </a:r>
            <a:br>
              <a:rPr lang="fr-BE" sz="1400" dirty="0">
                <a:solidFill>
                  <a:srgbClr val="1E648A"/>
                </a:solidFill>
              </a:rPr>
            </a:br>
            <a:r>
              <a:rPr lang="fr-BE" sz="900" dirty="0">
                <a:solidFill>
                  <a:srgbClr val="1E648A"/>
                </a:solidFill>
              </a:rPr>
              <a:t>Rue du Lombardstraat 42 1000 Bruxelles/Brussel</a:t>
            </a:r>
            <a:endParaRPr lang="nl-NL" sz="900" dirty="0">
              <a:solidFill>
                <a:srgbClr val="1E648A"/>
              </a:solidFill>
            </a:endParaRPr>
          </a:p>
        </p:txBody>
      </p:sp>
      <p:pic>
        <p:nvPicPr>
          <p:cNvPr id="4" name="Afbeelding 3" descr="foto_rechtsboven.png"/>
          <p:cNvPicPr>
            <a:picLocks noChangeAspect="1"/>
          </p:cNvPicPr>
          <p:nvPr userDrawn="1"/>
        </p:nvPicPr>
        <p:blipFill>
          <a:blip r:embed="rId3">
            <a:extLst>
              <a:ext uri="{28A0092B-C50C-407E-A947-70E740481C1C}">
                <a14:useLocalDpi xmlns:a14="http://schemas.microsoft.com/office/drawing/2010/main" xmlns=""/>
              </a:ext>
            </a:extLst>
          </a:blip>
          <a:stretch>
            <a:fillRect/>
          </a:stretch>
        </p:blipFill>
        <p:spPr>
          <a:xfrm>
            <a:off x="7573125" y="144132"/>
            <a:ext cx="1437041" cy="860503"/>
          </a:xfrm>
          <a:prstGeom prst="rect">
            <a:avLst/>
          </a:prstGeom>
        </p:spPr>
      </p:pic>
    </p:spTree>
    <p:extLst>
      <p:ext uri="{BB962C8B-B14F-4D97-AF65-F5344CB8AC3E}">
        <p14:creationId xmlns:p14="http://schemas.microsoft.com/office/powerpoint/2010/main" xmlns="" val="3639478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a">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25946" y="1351122"/>
            <a:ext cx="7772400" cy="650951"/>
          </a:xfrm>
          <a:prstGeom prst="rect">
            <a:avLst/>
          </a:prstGeom>
        </p:spPr>
        <p:txBody>
          <a:bodyPr/>
          <a:lstStyle>
            <a:lvl1pPr algn="l">
              <a:defRPr sz="2800" b="1">
                <a:solidFill>
                  <a:srgbClr val="5D6F81"/>
                </a:solidFill>
              </a:defRPr>
            </a:lvl1pPr>
          </a:lstStyle>
          <a:p>
            <a:r>
              <a:rPr lang="nl-BE" dirty="0"/>
              <a:t>Titelstijl van model bewerken</a:t>
            </a:r>
            <a:endParaRPr lang="nl-NL" dirty="0"/>
          </a:p>
        </p:txBody>
      </p:sp>
      <p:sp>
        <p:nvSpPr>
          <p:cNvPr id="3" name="Subtitel 2"/>
          <p:cNvSpPr>
            <a:spLocks noGrp="1"/>
          </p:cNvSpPr>
          <p:nvPr>
            <p:ph type="subTitle" idx="1"/>
          </p:nvPr>
        </p:nvSpPr>
        <p:spPr>
          <a:xfrm>
            <a:off x="2810156" y="2192356"/>
            <a:ext cx="5705675" cy="2510186"/>
          </a:xfrm>
          <a:prstGeom prst="rect">
            <a:avLst/>
          </a:prstGeom>
        </p:spPr>
        <p:txBody>
          <a:bodyPr/>
          <a:lstStyle>
            <a:lvl1pPr marL="457200" indent="-457200" algn="l">
              <a:buFont typeface="Arial"/>
              <a:buChar char="•"/>
              <a:defRPr sz="2400">
                <a:solidFill>
                  <a:srgbClr val="1E648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dirty="0"/>
              <a:t>Klik om de titelstijl van het model te bewerken</a:t>
            </a:r>
            <a:endParaRPr lang="nl-NL" dirty="0"/>
          </a:p>
        </p:txBody>
      </p:sp>
      <p:sp>
        <p:nvSpPr>
          <p:cNvPr id="8" name="Tijdelijke aanduiding voor afbeelding 2"/>
          <p:cNvSpPr>
            <a:spLocks noGrp="1"/>
          </p:cNvSpPr>
          <p:nvPr>
            <p:ph type="pic" idx="11"/>
          </p:nvPr>
        </p:nvSpPr>
        <p:spPr>
          <a:xfrm>
            <a:off x="355825" y="2192356"/>
            <a:ext cx="2285407" cy="2036742"/>
          </a:xfrm>
          <a:prstGeom prst="rect">
            <a:avLst/>
          </a:prstGeom>
        </p:spPr>
        <p:txBody>
          <a:bodyPr/>
          <a:lstStyle>
            <a:lvl1pPr marL="0" indent="0">
              <a:buNone/>
              <a:defRPr sz="105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9" name="Tijdelijke aanduiding voor tekst 8"/>
          <p:cNvSpPr>
            <a:spLocks noGrp="1"/>
          </p:cNvSpPr>
          <p:nvPr>
            <p:ph type="body" sz="quarter" idx="12" hasCustomPrompt="1"/>
          </p:nvPr>
        </p:nvSpPr>
        <p:spPr>
          <a:xfrm>
            <a:off x="1956507" y="6349239"/>
            <a:ext cx="4087882" cy="377060"/>
          </a:xfrm>
          <a:prstGeom prst="rect">
            <a:avLst/>
          </a:prstGeom>
        </p:spPr>
        <p:txBody>
          <a:bodyPr vert="horz"/>
          <a:lstStyle>
            <a:lvl1pPr marL="0" indent="0">
              <a:buNone/>
              <a:defRPr lang="nl-NL" sz="1800" kern="1200" dirty="0">
                <a:solidFill>
                  <a:srgbClr val="5D6F81"/>
                </a:solidFill>
                <a:latin typeface="+mn-lt"/>
                <a:ea typeface="+mn-ea"/>
                <a:cs typeface="+mn-cs"/>
              </a:defRPr>
            </a:lvl1pPr>
          </a:lstStyle>
          <a:p>
            <a:pPr lvl="0"/>
            <a:r>
              <a:rPr lang="nl-BE" dirty="0"/>
              <a:t>Titel van Dia</a:t>
            </a:r>
            <a:endParaRPr lang="nl-NL" dirty="0"/>
          </a:p>
        </p:txBody>
      </p:sp>
      <p:sp>
        <p:nvSpPr>
          <p:cNvPr id="10" name="Tijdelijke aanduiding voor datum 3"/>
          <p:cNvSpPr>
            <a:spLocks noGrp="1"/>
          </p:cNvSpPr>
          <p:nvPr>
            <p:ph type="dt" sz="half" idx="10"/>
          </p:nvPr>
        </p:nvSpPr>
        <p:spPr>
          <a:xfrm>
            <a:off x="425946" y="6333560"/>
            <a:ext cx="834647" cy="365125"/>
          </a:xfrm>
          <a:prstGeom prst="rect">
            <a:avLst/>
          </a:prstGeom>
        </p:spPr>
        <p:txBody>
          <a:bodyPr/>
          <a:lstStyle>
            <a:lvl1pPr>
              <a:defRPr>
                <a:solidFill>
                  <a:srgbClr val="5D6F81"/>
                </a:solidFill>
              </a:defRPr>
            </a:lvl1pPr>
          </a:lstStyle>
          <a:p>
            <a:fld id="{4835636A-6635-CA4F-9E11-9849DEE2209F}" type="slidenum">
              <a:rPr lang="nl-NL" smtClean="0"/>
              <a:pPr/>
              <a:t>‹N°›</a:t>
            </a:fld>
            <a:endParaRPr lang="nl-NL" dirty="0"/>
          </a:p>
        </p:txBody>
      </p:sp>
      <p:sp>
        <p:nvSpPr>
          <p:cNvPr id="7" name="Tekstvak 6"/>
          <p:cNvSpPr txBox="1"/>
          <p:nvPr userDrawn="1"/>
        </p:nvSpPr>
        <p:spPr>
          <a:xfrm>
            <a:off x="4805721" y="6230828"/>
            <a:ext cx="4115830" cy="597536"/>
          </a:xfrm>
          <a:prstGeom prst="rect">
            <a:avLst/>
          </a:prstGeom>
          <a:noFill/>
        </p:spPr>
        <p:txBody>
          <a:bodyPr wrap="square" rtlCol="0">
            <a:spAutoFit/>
          </a:bodyPr>
          <a:lstStyle/>
          <a:p>
            <a:pPr marL="0" marR="0" indent="0" algn="r" defTabSz="457200" rtl="0" eaLnBrk="1" fontAlgn="auto" latinLnBrk="0" hangingPunct="1">
              <a:lnSpc>
                <a:spcPct val="150000"/>
              </a:lnSpc>
              <a:spcBef>
                <a:spcPts val="0"/>
              </a:spcBef>
              <a:spcAft>
                <a:spcPts val="0"/>
              </a:spcAft>
              <a:buClrTx/>
              <a:buSzTx/>
              <a:buFontTx/>
              <a:buNone/>
              <a:tabLst/>
              <a:defRPr/>
            </a:pPr>
            <a:r>
              <a:rPr lang="nl-NL" sz="1400" u="none" dirty="0">
                <a:solidFill>
                  <a:srgbClr val="1E648A"/>
                </a:solidFill>
              </a:rPr>
              <a:t>www.benor.be  -  </a:t>
            </a:r>
            <a:r>
              <a:rPr lang="fr-BE" sz="1400" dirty="0">
                <a:solidFill>
                  <a:srgbClr val="1E648A"/>
                </a:solidFill>
              </a:rPr>
              <a:t>info@benor.be</a:t>
            </a:r>
            <a:br>
              <a:rPr lang="fr-BE" sz="1400" dirty="0">
                <a:solidFill>
                  <a:srgbClr val="1E648A"/>
                </a:solidFill>
              </a:rPr>
            </a:br>
            <a:r>
              <a:rPr lang="fr-BE" sz="900" dirty="0">
                <a:solidFill>
                  <a:srgbClr val="1E648A"/>
                </a:solidFill>
              </a:rPr>
              <a:t>Rue du Lombardstraat 42 1000 Bruxelles/Brussel</a:t>
            </a:r>
            <a:endParaRPr lang="nl-NL" sz="900" dirty="0">
              <a:solidFill>
                <a:srgbClr val="1E648A"/>
              </a:solidFill>
            </a:endParaRPr>
          </a:p>
        </p:txBody>
      </p:sp>
      <p:pic>
        <p:nvPicPr>
          <p:cNvPr id="4" name="Afbeelding 3" descr="foto_rechtsboven.png"/>
          <p:cNvPicPr>
            <a:picLocks noChangeAspect="1"/>
          </p:cNvPicPr>
          <p:nvPr userDrawn="1"/>
        </p:nvPicPr>
        <p:blipFill>
          <a:blip r:embed="rId3">
            <a:extLst>
              <a:ext uri="{28A0092B-C50C-407E-A947-70E740481C1C}">
                <a14:useLocalDpi xmlns:a14="http://schemas.microsoft.com/office/drawing/2010/main" xmlns=""/>
              </a:ext>
            </a:extLst>
          </a:blip>
          <a:stretch>
            <a:fillRect/>
          </a:stretch>
        </p:blipFill>
        <p:spPr>
          <a:xfrm>
            <a:off x="7573125" y="144132"/>
            <a:ext cx="1437041" cy="860503"/>
          </a:xfrm>
          <a:prstGeom prst="rect">
            <a:avLst/>
          </a:prstGeom>
        </p:spPr>
      </p:pic>
    </p:spTree>
    <p:extLst>
      <p:ext uri="{BB962C8B-B14F-4D97-AF65-F5344CB8AC3E}">
        <p14:creationId xmlns:p14="http://schemas.microsoft.com/office/powerpoint/2010/main" xmlns="" val="3708346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8"/>
            <a:ext cx="7772400" cy="1470025"/>
          </a:xfrm>
        </p:spPr>
        <p:txBody>
          <a:bodyPr/>
          <a:lstStyle/>
          <a:p>
            <a:r>
              <a:rPr lang="nl-NL"/>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42080" indent="0" algn="ctr">
              <a:buNone/>
              <a:defRPr/>
            </a:lvl2pPr>
            <a:lvl3pPr marL="884160" indent="0" algn="ctr">
              <a:buNone/>
              <a:defRPr/>
            </a:lvl3pPr>
            <a:lvl4pPr marL="1326240" indent="0" algn="ctr">
              <a:buNone/>
              <a:defRPr/>
            </a:lvl4pPr>
            <a:lvl5pPr marL="1768319" indent="0" algn="ctr">
              <a:buNone/>
              <a:defRPr/>
            </a:lvl5pPr>
            <a:lvl6pPr marL="2210399" indent="0" algn="ctr">
              <a:buNone/>
              <a:defRPr/>
            </a:lvl6pPr>
            <a:lvl7pPr marL="2652479" indent="0" algn="ctr">
              <a:buNone/>
              <a:defRPr/>
            </a:lvl7pPr>
            <a:lvl8pPr marL="3094559" indent="0" algn="ctr">
              <a:buNone/>
              <a:defRPr/>
            </a:lvl8pPr>
            <a:lvl9pPr marL="3536639" indent="0" algn="ctr">
              <a:buNone/>
              <a:defRPr/>
            </a:lvl9pPr>
          </a:lstStyle>
          <a:p>
            <a:r>
              <a:rPr lang="nl-NL"/>
              <a:t>Klik om het opmaakprofiel van de modelondertitel te bewerken</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A81B5E-EDFE-48D1-80A2-7BF9EA621459}"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xmlns="" val="916965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8FEC6C-2139-482F-ADCD-DC6B4289076A}"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xmlns="" val="1904278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p:spPr>
        <p:txBody>
          <a:bodyPr anchor="t"/>
          <a:lstStyle>
            <a:lvl1pPr algn="l">
              <a:defRPr sz="3877" b="1" cap="all"/>
            </a:lvl1pPr>
          </a:lstStyle>
          <a:p>
            <a:r>
              <a:rPr lang="nl-NL"/>
              <a:t>Klik om de stijl te bewerken</a:t>
            </a:r>
            <a:endParaRPr lang="nl-BE"/>
          </a:p>
        </p:txBody>
      </p:sp>
      <p:sp>
        <p:nvSpPr>
          <p:cNvPr id="3" name="Tijdelijke aanduiding voor tekst 2"/>
          <p:cNvSpPr>
            <a:spLocks noGrp="1"/>
          </p:cNvSpPr>
          <p:nvPr>
            <p:ph type="body" idx="1"/>
          </p:nvPr>
        </p:nvSpPr>
        <p:spPr>
          <a:xfrm>
            <a:off x="722313" y="2906716"/>
            <a:ext cx="7772400" cy="1500187"/>
          </a:xfrm>
        </p:spPr>
        <p:txBody>
          <a:bodyPr anchor="b"/>
          <a:lstStyle>
            <a:lvl1pPr marL="0" indent="0">
              <a:buNone/>
              <a:defRPr sz="1939"/>
            </a:lvl1pPr>
            <a:lvl2pPr marL="442080" indent="0">
              <a:buNone/>
              <a:defRPr sz="1754"/>
            </a:lvl2pPr>
            <a:lvl3pPr marL="884160" indent="0">
              <a:buNone/>
              <a:defRPr sz="1477"/>
            </a:lvl3pPr>
            <a:lvl4pPr marL="1326240" indent="0">
              <a:buNone/>
              <a:defRPr sz="1385"/>
            </a:lvl4pPr>
            <a:lvl5pPr marL="1768319" indent="0">
              <a:buNone/>
              <a:defRPr sz="1385"/>
            </a:lvl5pPr>
            <a:lvl6pPr marL="2210399" indent="0">
              <a:buNone/>
              <a:defRPr sz="1385"/>
            </a:lvl6pPr>
            <a:lvl7pPr marL="2652479" indent="0">
              <a:buNone/>
              <a:defRPr sz="1385"/>
            </a:lvl7pPr>
            <a:lvl8pPr marL="3094559" indent="0">
              <a:buNone/>
              <a:defRPr sz="1385"/>
            </a:lvl8pPr>
            <a:lvl9pPr marL="3536639" indent="0">
              <a:buNone/>
              <a:defRPr sz="1385"/>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FF0D90-6284-40CB-B0B9-1B2593813C23}"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xmlns="" val="2245590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457200" y="1600202"/>
            <a:ext cx="4038600" cy="4525963"/>
          </a:xfrm>
        </p:spPr>
        <p:txBody>
          <a:bodyPr/>
          <a:lstStyle>
            <a:lvl1pPr>
              <a:defRPr sz="2677"/>
            </a:lvl1pPr>
            <a:lvl2pPr>
              <a:defRPr sz="2308"/>
            </a:lvl2pPr>
            <a:lvl3pPr>
              <a:defRPr sz="1939"/>
            </a:lvl3pPr>
            <a:lvl4pPr>
              <a:defRPr sz="1754"/>
            </a:lvl4pPr>
            <a:lvl5pPr>
              <a:defRPr sz="1754"/>
            </a:lvl5pPr>
            <a:lvl6pPr>
              <a:defRPr sz="1754"/>
            </a:lvl6pPr>
            <a:lvl7pPr>
              <a:defRPr sz="1754"/>
            </a:lvl7pPr>
            <a:lvl8pPr>
              <a:defRPr sz="1754"/>
            </a:lvl8pPr>
            <a:lvl9pPr>
              <a:defRPr sz="1754"/>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48200" y="1600202"/>
            <a:ext cx="4038600" cy="4525963"/>
          </a:xfrm>
        </p:spPr>
        <p:txBody>
          <a:bodyPr/>
          <a:lstStyle>
            <a:lvl1pPr>
              <a:defRPr sz="2677"/>
            </a:lvl1pPr>
            <a:lvl2pPr>
              <a:defRPr sz="2308"/>
            </a:lvl2pPr>
            <a:lvl3pPr>
              <a:defRPr sz="1939"/>
            </a:lvl3pPr>
            <a:lvl4pPr>
              <a:defRPr sz="1754"/>
            </a:lvl4pPr>
            <a:lvl5pPr>
              <a:defRPr sz="1754"/>
            </a:lvl5pPr>
            <a:lvl6pPr>
              <a:defRPr sz="1754"/>
            </a:lvl6pPr>
            <a:lvl7pPr>
              <a:defRPr sz="1754"/>
            </a:lvl7pPr>
            <a:lvl8pPr>
              <a:defRPr sz="1754"/>
            </a:lvl8pPr>
            <a:lvl9pPr>
              <a:defRPr sz="1754"/>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6F9DD8-8750-434B-BD40-3717B3D12657}"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xmlns="" val="380071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1" y="1535113"/>
            <a:ext cx="4040188" cy="639762"/>
          </a:xfrm>
        </p:spPr>
        <p:txBody>
          <a:bodyPr anchor="b"/>
          <a:lstStyle>
            <a:lvl1pPr marL="0" indent="0">
              <a:buNone/>
              <a:defRPr sz="2308" b="1"/>
            </a:lvl1pPr>
            <a:lvl2pPr marL="442080" indent="0">
              <a:buNone/>
              <a:defRPr sz="1939" b="1"/>
            </a:lvl2pPr>
            <a:lvl3pPr marL="884160" indent="0">
              <a:buNone/>
              <a:defRPr sz="1754" b="1"/>
            </a:lvl3pPr>
            <a:lvl4pPr marL="1326240" indent="0">
              <a:buNone/>
              <a:defRPr sz="1477" b="1"/>
            </a:lvl4pPr>
            <a:lvl5pPr marL="1768319" indent="0">
              <a:buNone/>
              <a:defRPr sz="1477" b="1"/>
            </a:lvl5pPr>
            <a:lvl6pPr marL="2210399" indent="0">
              <a:buNone/>
              <a:defRPr sz="1477" b="1"/>
            </a:lvl6pPr>
            <a:lvl7pPr marL="2652479" indent="0">
              <a:buNone/>
              <a:defRPr sz="1477" b="1"/>
            </a:lvl7pPr>
            <a:lvl8pPr marL="3094559" indent="0">
              <a:buNone/>
              <a:defRPr sz="1477" b="1"/>
            </a:lvl8pPr>
            <a:lvl9pPr marL="3536639" indent="0">
              <a:buNone/>
              <a:defRPr sz="1477" b="1"/>
            </a:lvl9pPr>
          </a:lstStyle>
          <a:p>
            <a:pPr lvl="0"/>
            <a:r>
              <a:rPr lang="nl-NL"/>
              <a:t>Klik om de modelstijlen te bewerken</a:t>
            </a:r>
          </a:p>
        </p:txBody>
      </p:sp>
      <p:sp>
        <p:nvSpPr>
          <p:cNvPr id="4" name="Tijdelijke aanduiding voor inhoud 3"/>
          <p:cNvSpPr>
            <a:spLocks noGrp="1"/>
          </p:cNvSpPr>
          <p:nvPr>
            <p:ph sz="half" idx="2"/>
          </p:nvPr>
        </p:nvSpPr>
        <p:spPr>
          <a:xfrm>
            <a:off x="457201" y="2174875"/>
            <a:ext cx="4040188" cy="3951288"/>
          </a:xfrm>
        </p:spPr>
        <p:txBody>
          <a:bodyPr/>
          <a:lstStyle>
            <a:lvl1pPr>
              <a:defRPr sz="2308"/>
            </a:lvl1pPr>
            <a:lvl2pPr>
              <a:defRPr sz="1939"/>
            </a:lvl2pPr>
            <a:lvl3pPr>
              <a:defRPr sz="1754"/>
            </a:lvl3pPr>
            <a:lvl4pPr>
              <a:defRPr sz="1477"/>
            </a:lvl4pPr>
            <a:lvl5pPr>
              <a:defRPr sz="1477"/>
            </a:lvl5pPr>
            <a:lvl6pPr>
              <a:defRPr sz="1477"/>
            </a:lvl6pPr>
            <a:lvl7pPr>
              <a:defRPr sz="1477"/>
            </a:lvl7pPr>
            <a:lvl8pPr>
              <a:defRPr sz="1477"/>
            </a:lvl8pPr>
            <a:lvl9pPr>
              <a:defRPr sz="1477"/>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6" y="1535113"/>
            <a:ext cx="4041776" cy="639762"/>
          </a:xfrm>
        </p:spPr>
        <p:txBody>
          <a:bodyPr anchor="b"/>
          <a:lstStyle>
            <a:lvl1pPr marL="0" indent="0">
              <a:buNone/>
              <a:defRPr sz="2308" b="1"/>
            </a:lvl1pPr>
            <a:lvl2pPr marL="442080" indent="0">
              <a:buNone/>
              <a:defRPr sz="1939" b="1"/>
            </a:lvl2pPr>
            <a:lvl3pPr marL="884160" indent="0">
              <a:buNone/>
              <a:defRPr sz="1754" b="1"/>
            </a:lvl3pPr>
            <a:lvl4pPr marL="1326240" indent="0">
              <a:buNone/>
              <a:defRPr sz="1477" b="1"/>
            </a:lvl4pPr>
            <a:lvl5pPr marL="1768319" indent="0">
              <a:buNone/>
              <a:defRPr sz="1477" b="1"/>
            </a:lvl5pPr>
            <a:lvl6pPr marL="2210399" indent="0">
              <a:buNone/>
              <a:defRPr sz="1477" b="1"/>
            </a:lvl6pPr>
            <a:lvl7pPr marL="2652479" indent="0">
              <a:buNone/>
              <a:defRPr sz="1477" b="1"/>
            </a:lvl7pPr>
            <a:lvl8pPr marL="3094559" indent="0">
              <a:buNone/>
              <a:defRPr sz="1477" b="1"/>
            </a:lvl8pPr>
            <a:lvl9pPr marL="3536639" indent="0">
              <a:buNone/>
              <a:defRPr sz="1477" b="1"/>
            </a:lvl9pPr>
          </a:lstStyle>
          <a:p>
            <a:pPr lvl="0"/>
            <a:r>
              <a:rPr lang="nl-NL"/>
              <a:t>Klik om de modelstijlen te bewerken</a:t>
            </a:r>
          </a:p>
        </p:txBody>
      </p:sp>
      <p:sp>
        <p:nvSpPr>
          <p:cNvPr id="6" name="Tijdelijke aanduiding voor inhoud 5"/>
          <p:cNvSpPr>
            <a:spLocks noGrp="1"/>
          </p:cNvSpPr>
          <p:nvPr>
            <p:ph sz="quarter" idx="4"/>
          </p:nvPr>
        </p:nvSpPr>
        <p:spPr>
          <a:xfrm>
            <a:off x="4645026" y="2174875"/>
            <a:ext cx="4041776" cy="3951288"/>
          </a:xfrm>
        </p:spPr>
        <p:txBody>
          <a:bodyPr/>
          <a:lstStyle>
            <a:lvl1pPr>
              <a:defRPr sz="2308"/>
            </a:lvl1pPr>
            <a:lvl2pPr>
              <a:defRPr sz="1939"/>
            </a:lvl2pPr>
            <a:lvl3pPr>
              <a:defRPr sz="1754"/>
            </a:lvl3pPr>
            <a:lvl4pPr>
              <a:defRPr sz="1477"/>
            </a:lvl4pPr>
            <a:lvl5pPr>
              <a:defRPr sz="1477"/>
            </a:lvl5pPr>
            <a:lvl6pPr>
              <a:defRPr sz="1477"/>
            </a:lvl6pPr>
            <a:lvl7pPr>
              <a:defRPr sz="1477"/>
            </a:lvl7pPr>
            <a:lvl8pPr>
              <a:defRPr sz="1477"/>
            </a:lvl8pPr>
            <a:lvl9pPr>
              <a:defRPr sz="1477"/>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183FD26-CB9D-4D4B-AA15-DAA126CAFB9F}"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xmlns="" val="882662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6FE483C-D45E-45ED-B032-85C739B36E99}"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xmlns="" val="7397785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19340633"/>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5782" tIns="47891" rIns="95782" bIns="47891"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5782" tIns="47891" rIns="95782" bIns="47891"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5782" tIns="47891" rIns="95782" bIns="47891" numCol="1" anchor="t" anchorCtr="0" compatLnSpc="1">
            <a:prstTxWarp prst="textNoShape">
              <a:avLst/>
            </a:prstTxWarp>
          </a:bodyPr>
          <a:lstStyle>
            <a:lvl1pPr>
              <a:defRPr sz="1385"/>
            </a:lvl1pPr>
          </a:lstStyle>
          <a:p>
            <a:pPr defTabSz="844083"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5782" tIns="47891" rIns="95782" bIns="47891" numCol="1" anchor="t" anchorCtr="0" compatLnSpc="1">
            <a:prstTxWarp prst="textNoShape">
              <a:avLst/>
            </a:prstTxWarp>
          </a:bodyPr>
          <a:lstStyle>
            <a:lvl1pPr algn="ctr">
              <a:defRPr sz="1385"/>
            </a:lvl1pPr>
          </a:lstStyle>
          <a:p>
            <a:pPr defTabSz="844083"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5782" tIns="47891" rIns="95782" bIns="47891" numCol="1" anchor="t" anchorCtr="0" compatLnSpc="1">
            <a:prstTxWarp prst="textNoShape">
              <a:avLst/>
            </a:prstTxWarp>
          </a:bodyPr>
          <a:lstStyle>
            <a:lvl1pPr algn="r">
              <a:defRPr sz="1385"/>
            </a:lvl1pPr>
          </a:lstStyle>
          <a:p>
            <a:pPr defTabSz="844083" fontAlgn="base">
              <a:spcBef>
                <a:spcPct val="0"/>
              </a:spcBef>
              <a:spcAft>
                <a:spcPct val="0"/>
              </a:spcAft>
              <a:defRPr/>
            </a:pPr>
            <a:fld id="{02718485-9427-4535-882C-8BB0C403E596}" type="slidenum">
              <a:rPr lang="en-GB" smtClean="0">
                <a:solidFill>
                  <a:srgbClr val="000000"/>
                </a:solidFill>
              </a:rPr>
              <a:pPr defTabSz="844083" fontAlgn="base">
                <a:spcBef>
                  <a:spcPct val="0"/>
                </a:spcBef>
                <a:spcAft>
                  <a:spcPct val="0"/>
                </a:spcAft>
                <a:defRPr/>
              </a:pPr>
              <a:t>‹N°›</a:t>
            </a:fld>
            <a:endParaRPr lang="en-GB">
              <a:solidFill>
                <a:srgbClr val="000000"/>
              </a:solidFill>
            </a:endParaRPr>
          </a:p>
        </p:txBody>
      </p:sp>
    </p:spTree>
    <p:extLst>
      <p:ext uri="{BB962C8B-B14F-4D97-AF65-F5344CB8AC3E}">
        <p14:creationId xmlns:p14="http://schemas.microsoft.com/office/powerpoint/2010/main" xmlns="" val="3741349848"/>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Lst>
  <p:txStyles>
    <p:titleStyle>
      <a:lvl1pPr algn="ctr" rtl="0" eaLnBrk="0" fontAlgn="base" hangingPunct="0">
        <a:spcBef>
          <a:spcPct val="0"/>
        </a:spcBef>
        <a:spcAft>
          <a:spcPct val="0"/>
        </a:spcAft>
        <a:defRPr sz="4246">
          <a:solidFill>
            <a:schemeClr val="tx2"/>
          </a:solidFill>
          <a:latin typeface="+mj-lt"/>
          <a:ea typeface="+mj-ea"/>
          <a:cs typeface="+mj-cs"/>
        </a:defRPr>
      </a:lvl1pPr>
      <a:lvl2pPr algn="ctr" rtl="0" eaLnBrk="0" fontAlgn="base" hangingPunct="0">
        <a:spcBef>
          <a:spcPct val="0"/>
        </a:spcBef>
        <a:spcAft>
          <a:spcPct val="0"/>
        </a:spcAft>
        <a:defRPr sz="4246">
          <a:solidFill>
            <a:schemeClr val="tx2"/>
          </a:solidFill>
          <a:latin typeface="Arial" charset="0"/>
        </a:defRPr>
      </a:lvl2pPr>
      <a:lvl3pPr algn="ctr" rtl="0" eaLnBrk="0" fontAlgn="base" hangingPunct="0">
        <a:spcBef>
          <a:spcPct val="0"/>
        </a:spcBef>
        <a:spcAft>
          <a:spcPct val="0"/>
        </a:spcAft>
        <a:defRPr sz="4246">
          <a:solidFill>
            <a:schemeClr val="tx2"/>
          </a:solidFill>
          <a:latin typeface="Arial" charset="0"/>
        </a:defRPr>
      </a:lvl3pPr>
      <a:lvl4pPr algn="ctr" rtl="0" eaLnBrk="0" fontAlgn="base" hangingPunct="0">
        <a:spcBef>
          <a:spcPct val="0"/>
        </a:spcBef>
        <a:spcAft>
          <a:spcPct val="0"/>
        </a:spcAft>
        <a:defRPr sz="4246">
          <a:solidFill>
            <a:schemeClr val="tx2"/>
          </a:solidFill>
          <a:latin typeface="Arial" charset="0"/>
        </a:defRPr>
      </a:lvl4pPr>
      <a:lvl5pPr algn="ctr" rtl="0" eaLnBrk="0" fontAlgn="base" hangingPunct="0">
        <a:spcBef>
          <a:spcPct val="0"/>
        </a:spcBef>
        <a:spcAft>
          <a:spcPct val="0"/>
        </a:spcAft>
        <a:defRPr sz="4246">
          <a:solidFill>
            <a:schemeClr val="tx2"/>
          </a:solidFill>
          <a:latin typeface="Arial" charset="0"/>
        </a:defRPr>
      </a:lvl5pPr>
      <a:lvl6pPr marL="442080" algn="ctr" rtl="0" fontAlgn="base">
        <a:spcBef>
          <a:spcPct val="0"/>
        </a:spcBef>
        <a:spcAft>
          <a:spcPct val="0"/>
        </a:spcAft>
        <a:defRPr sz="4246">
          <a:solidFill>
            <a:schemeClr val="tx2"/>
          </a:solidFill>
          <a:latin typeface="Arial" charset="0"/>
        </a:defRPr>
      </a:lvl6pPr>
      <a:lvl7pPr marL="884160" algn="ctr" rtl="0" fontAlgn="base">
        <a:spcBef>
          <a:spcPct val="0"/>
        </a:spcBef>
        <a:spcAft>
          <a:spcPct val="0"/>
        </a:spcAft>
        <a:defRPr sz="4246">
          <a:solidFill>
            <a:schemeClr val="tx2"/>
          </a:solidFill>
          <a:latin typeface="Arial" charset="0"/>
        </a:defRPr>
      </a:lvl7pPr>
      <a:lvl8pPr marL="1326240" algn="ctr" rtl="0" fontAlgn="base">
        <a:spcBef>
          <a:spcPct val="0"/>
        </a:spcBef>
        <a:spcAft>
          <a:spcPct val="0"/>
        </a:spcAft>
        <a:defRPr sz="4246">
          <a:solidFill>
            <a:schemeClr val="tx2"/>
          </a:solidFill>
          <a:latin typeface="Arial" charset="0"/>
        </a:defRPr>
      </a:lvl8pPr>
      <a:lvl9pPr marL="1768319" algn="ctr" rtl="0" fontAlgn="base">
        <a:spcBef>
          <a:spcPct val="0"/>
        </a:spcBef>
        <a:spcAft>
          <a:spcPct val="0"/>
        </a:spcAft>
        <a:defRPr sz="4246">
          <a:solidFill>
            <a:schemeClr val="tx2"/>
          </a:solidFill>
          <a:latin typeface="Arial" charset="0"/>
        </a:defRPr>
      </a:lvl9pPr>
    </p:titleStyle>
    <p:bodyStyle>
      <a:lvl1pPr marL="331185" indent="-331185" algn="l" rtl="0" eaLnBrk="0" fontAlgn="base" hangingPunct="0">
        <a:spcBef>
          <a:spcPct val="20000"/>
        </a:spcBef>
        <a:spcAft>
          <a:spcPct val="0"/>
        </a:spcAft>
        <a:buChar char="•"/>
        <a:defRPr sz="3139">
          <a:solidFill>
            <a:schemeClr val="tx1"/>
          </a:solidFill>
          <a:latin typeface="+mn-lt"/>
          <a:ea typeface="+mn-ea"/>
          <a:cs typeface="+mn-cs"/>
        </a:defRPr>
      </a:lvl1pPr>
      <a:lvl2pPr marL="718056" indent="-275499" algn="l" rtl="0" eaLnBrk="0" fontAlgn="base" hangingPunct="0">
        <a:spcBef>
          <a:spcPct val="20000"/>
        </a:spcBef>
        <a:spcAft>
          <a:spcPct val="0"/>
        </a:spcAft>
        <a:buChar char="–"/>
        <a:defRPr sz="2677">
          <a:solidFill>
            <a:schemeClr val="tx1"/>
          </a:solidFill>
          <a:latin typeface="+mn-lt"/>
        </a:defRPr>
      </a:lvl2pPr>
      <a:lvl3pPr marL="1104928" indent="-219813" algn="l" rtl="0" eaLnBrk="0" fontAlgn="base" hangingPunct="0">
        <a:spcBef>
          <a:spcPct val="20000"/>
        </a:spcBef>
        <a:spcAft>
          <a:spcPct val="0"/>
        </a:spcAft>
        <a:buChar char="•"/>
        <a:defRPr sz="2308">
          <a:solidFill>
            <a:schemeClr val="tx1"/>
          </a:solidFill>
          <a:latin typeface="+mn-lt"/>
        </a:defRPr>
      </a:lvl3pPr>
      <a:lvl4pPr marL="1546020" indent="-219813" algn="l" rtl="0" eaLnBrk="0" fontAlgn="base" hangingPunct="0">
        <a:spcBef>
          <a:spcPct val="20000"/>
        </a:spcBef>
        <a:spcAft>
          <a:spcPct val="0"/>
        </a:spcAft>
        <a:buChar char="–"/>
        <a:defRPr sz="1939">
          <a:solidFill>
            <a:schemeClr val="tx1"/>
          </a:solidFill>
          <a:latin typeface="+mn-lt"/>
        </a:defRPr>
      </a:lvl4pPr>
      <a:lvl5pPr marL="1988577" indent="-219813" algn="l" rtl="0" eaLnBrk="0" fontAlgn="base" hangingPunct="0">
        <a:spcBef>
          <a:spcPct val="20000"/>
        </a:spcBef>
        <a:spcAft>
          <a:spcPct val="0"/>
        </a:spcAft>
        <a:buChar char="»"/>
        <a:defRPr sz="1939">
          <a:solidFill>
            <a:schemeClr val="tx1"/>
          </a:solidFill>
          <a:latin typeface="+mn-lt"/>
        </a:defRPr>
      </a:lvl5pPr>
      <a:lvl6pPr marL="2431439" indent="-221040" algn="l" rtl="0" fontAlgn="base">
        <a:spcBef>
          <a:spcPct val="20000"/>
        </a:spcBef>
        <a:spcAft>
          <a:spcPct val="0"/>
        </a:spcAft>
        <a:buChar char="»"/>
        <a:defRPr sz="1939">
          <a:solidFill>
            <a:schemeClr val="tx1"/>
          </a:solidFill>
          <a:latin typeface="+mn-lt"/>
        </a:defRPr>
      </a:lvl6pPr>
      <a:lvl7pPr marL="2873519" indent="-221040" algn="l" rtl="0" fontAlgn="base">
        <a:spcBef>
          <a:spcPct val="20000"/>
        </a:spcBef>
        <a:spcAft>
          <a:spcPct val="0"/>
        </a:spcAft>
        <a:buChar char="»"/>
        <a:defRPr sz="1939">
          <a:solidFill>
            <a:schemeClr val="tx1"/>
          </a:solidFill>
          <a:latin typeface="+mn-lt"/>
        </a:defRPr>
      </a:lvl7pPr>
      <a:lvl8pPr marL="3315599" indent="-221040" algn="l" rtl="0" fontAlgn="base">
        <a:spcBef>
          <a:spcPct val="20000"/>
        </a:spcBef>
        <a:spcAft>
          <a:spcPct val="0"/>
        </a:spcAft>
        <a:buChar char="»"/>
        <a:defRPr sz="1939">
          <a:solidFill>
            <a:schemeClr val="tx1"/>
          </a:solidFill>
          <a:latin typeface="+mn-lt"/>
        </a:defRPr>
      </a:lvl8pPr>
      <a:lvl9pPr marL="3757679" indent="-221040" algn="l" rtl="0" fontAlgn="base">
        <a:spcBef>
          <a:spcPct val="20000"/>
        </a:spcBef>
        <a:spcAft>
          <a:spcPct val="0"/>
        </a:spcAft>
        <a:buChar char="»"/>
        <a:defRPr sz="1939">
          <a:solidFill>
            <a:schemeClr val="tx1"/>
          </a:solidFill>
          <a:latin typeface="+mn-lt"/>
        </a:defRPr>
      </a:lvl9pPr>
    </p:bodyStyle>
    <p:otherStyle>
      <a:defPPr>
        <a:defRPr lang="nl-BE"/>
      </a:defPPr>
      <a:lvl1pPr marL="0" algn="l" defTabSz="884160" rtl="0" eaLnBrk="1" latinLnBrk="0" hangingPunct="1">
        <a:defRPr sz="1754" kern="1200">
          <a:solidFill>
            <a:schemeClr val="tx1"/>
          </a:solidFill>
          <a:latin typeface="+mn-lt"/>
          <a:ea typeface="+mn-ea"/>
          <a:cs typeface="+mn-cs"/>
        </a:defRPr>
      </a:lvl1pPr>
      <a:lvl2pPr marL="442080" algn="l" defTabSz="884160" rtl="0" eaLnBrk="1" latinLnBrk="0" hangingPunct="1">
        <a:defRPr sz="1754" kern="1200">
          <a:solidFill>
            <a:schemeClr val="tx1"/>
          </a:solidFill>
          <a:latin typeface="+mn-lt"/>
          <a:ea typeface="+mn-ea"/>
          <a:cs typeface="+mn-cs"/>
        </a:defRPr>
      </a:lvl2pPr>
      <a:lvl3pPr marL="884160" algn="l" defTabSz="884160" rtl="0" eaLnBrk="1" latinLnBrk="0" hangingPunct="1">
        <a:defRPr sz="1754" kern="1200">
          <a:solidFill>
            <a:schemeClr val="tx1"/>
          </a:solidFill>
          <a:latin typeface="+mn-lt"/>
          <a:ea typeface="+mn-ea"/>
          <a:cs typeface="+mn-cs"/>
        </a:defRPr>
      </a:lvl3pPr>
      <a:lvl4pPr marL="1326240" algn="l" defTabSz="884160" rtl="0" eaLnBrk="1" latinLnBrk="0" hangingPunct="1">
        <a:defRPr sz="1754" kern="1200">
          <a:solidFill>
            <a:schemeClr val="tx1"/>
          </a:solidFill>
          <a:latin typeface="+mn-lt"/>
          <a:ea typeface="+mn-ea"/>
          <a:cs typeface="+mn-cs"/>
        </a:defRPr>
      </a:lvl4pPr>
      <a:lvl5pPr marL="1768319" algn="l" defTabSz="884160" rtl="0" eaLnBrk="1" latinLnBrk="0" hangingPunct="1">
        <a:defRPr sz="1754" kern="1200">
          <a:solidFill>
            <a:schemeClr val="tx1"/>
          </a:solidFill>
          <a:latin typeface="+mn-lt"/>
          <a:ea typeface="+mn-ea"/>
          <a:cs typeface="+mn-cs"/>
        </a:defRPr>
      </a:lvl5pPr>
      <a:lvl6pPr marL="2210399" algn="l" defTabSz="884160" rtl="0" eaLnBrk="1" latinLnBrk="0" hangingPunct="1">
        <a:defRPr sz="1754" kern="1200">
          <a:solidFill>
            <a:schemeClr val="tx1"/>
          </a:solidFill>
          <a:latin typeface="+mn-lt"/>
          <a:ea typeface="+mn-ea"/>
          <a:cs typeface="+mn-cs"/>
        </a:defRPr>
      </a:lvl6pPr>
      <a:lvl7pPr marL="2652479" algn="l" defTabSz="884160" rtl="0" eaLnBrk="1" latinLnBrk="0" hangingPunct="1">
        <a:defRPr sz="1754" kern="1200">
          <a:solidFill>
            <a:schemeClr val="tx1"/>
          </a:solidFill>
          <a:latin typeface="+mn-lt"/>
          <a:ea typeface="+mn-ea"/>
          <a:cs typeface="+mn-cs"/>
        </a:defRPr>
      </a:lvl7pPr>
      <a:lvl8pPr marL="3094559" algn="l" defTabSz="884160" rtl="0" eaLnBrk="1" latinLnBrk="0" hangingPunct="1">
        <a:defRPr sz="1754" kern="1200">
          <a:solidFill>
            <a:schemeClr val="tx1"/>
          </a:solidFill>
          <a:latin typeface="+mn-lt"/>
          <a:ea typeface="+mn-ea"/>
          <a:cs typeface="+mn-cs"/>
        </a:defRPr>
      </a:lvl8pPr>
      <a:lvl9pPr marL="3536639" algn="l" defTabSz="884160" rtl="0" eaLnBrk="1" latinLnBrk="0" hangingPunct="1">
        <a:defRPr sz="175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economie.fgov.be/fr/binaries/Referer-aux-normes-dans-les-reglementations-techniques_tcm326-282895.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economie.fgov.be/fr/binaries/depliant_STS_tcm326-172015.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qc.spw.wallonie.be/"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emf"/></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ejustice.just.fgov.be/cgi_loi/change_lg.pl?language=fr&amp;la=F&amp;cn=2016061719&amp;table_name=loi"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qc.spw.wallonie.be/fr/qualiroutes/doc/QR-A-3-2016.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4207" y="2026763"/>
            <a:ext cx="8371002" cy="2990621"/>
          </a:xfrm>
        </p:spPr>
        <p:txBody>
          <a:bodyPr/>
          <a:lstStyle/>
          <a:p>
            <a:pPr algn="ctr"/>
            <a:r>
              <a:rPr lang="nl-BE" dirty="0"/>
              <a:t>Les </a:t>
            </a:r>
            <a:r>
              <a:rPr lang="nl-BE" dirty="0" err="1"/>
              <a:t>processus</a:t>
            </a:r>
            <a:r>
              <a:rPr lang="nl-BE" dirty="0"/>
              <a:t> de </a:t>
            </a:r>
            <a:r>
              <a:rPr lang="nl-BE" dirty="0" err="1"/>
              <a:t>certification</a:t>
            </a:r>
            <a:r>
              <a:rPr lang="nl-BE" dirty="0"/>
              <a:t> </a:t>
            </a:r>
            <a:r>
              <a:rPr lang="nl-BE" dirty="0" err="1"/>
              <a:t>aux</a:t>
            </a:r>
            <a:r>
              <a:rPr lang="nl-BE" dirty="0"/>
              <a:t> services des </a:t>
            </a:r>
            <a:r>
              <a:rPr lang="nl-BE" dirty="0" err="1"/>
              <a:t>pouvoirs</a:t>
            </a:r>
            <a:r>
              <a:rPr lang="nl-BE" dirty="0"/>
              <a:t> </a:t>
            </a:r>
            <a:r>
              <a:rPr lang="nl-BE" dirty="0" err="1"/>
              <a:t>publics</a:t>
            </a:r>
            <a:r>
              <a:rPr lang="nl-BE" dirty="0"/>
              <a:t/>
            </a:r>
            <a:br>
              <a:rPr lang="nl-BE" dirty="0"/>
            </a:br>
            <a:r>
              <a:rPr lang="nl-BE" dirty="0"/>
              <a:t/>
            </a:r>
            <a:br>
              <a:rPr lang="nl-BE" dirty="0"/>
            </a:br>
            <a:r>
              <a:rPr lang="nl-BE" sz="2000" dirty="0"/>
              <a:t>Patrice Dresse, Secrétaire </a:t>
            </a:r>
            <a:r>
              <a:rPr lang="nl-BE" sz="2000" dirty="0" err="1"/>
              <a:t>général</a:t>
            </a:r>
            <a:endParaRPr lang="nl-NL" sz="2000" dirty="0"/>
          </a:p>
        </p:txBody>
      </p:sp>
    </p:spTree>
    <p:extLst>
      <p:ext uri="{BB962C8B-B14F-4D97-AF65-F5344CB8AC3E}">
        <p14:creationId xmlns:p14="http://schemas.microsoft.com/office/powerpoint/2010/main" xmlns="" val="2351544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25945" y="1351122"/>
            <a:ext cx="8089885" cy="650951"/>
          </a:xfrm>
        </p:spPr>
        <p:txBody>
          <a:bodyPr/>
          <a:lstStyle/>
          <a:p>
            <a:r>
              <a:rPr lang="nl-NL" sz="2400" dirty="0"/>
              <a:t>La </a:t>
            </a:r>
            <a:r>
              <a:rPr lang="nl-NL" sz="2400" dirty="0" err="1"/>
              <a:t>normalisation</a:t>
            </a:r>
            <a:r>
              <a:rPr lang="nl-NL" sz="2400" dirty="0"/>
              <a:t> et la </a:t>
            </a:r>
            <a:r>
              <a:rPr lang="nl-NL" sz="2400" dirty="0" err="1"/>
              <a:t>certification</a:t>
            </a:r>
            <a:r>
              <a:rPr lang="nl-NL" sz="2400" dirty="0"/>
              <a:t> en </a:t>
            </a:r>
            <a:r>
              <a:rPr lang="nl-NL" sz="2400" dirty="0" err="1"/>
              <a:t>Belgique</a:t>
            </a:r>
            <a:r>
              <a:rPr lang="nl-NL" sz="2400" dirty="0"/>
              <a:t> et en Europe</a:t>
            </a:r>
            <a:br>
              <a:rPr lang="nl-NL" sz="2400" dirty="0"/>
            </a:br>
            <a:endParaRPr lang="nl-NL" sz="2400" dirty="0"/>
          </a:p>
        </p:txBody>
      </p:sp>
      <p:sp>
        <p:nvSpPr>
          <p:cNvPr id="3" name="Subtitel 2"/>
          <p:cNvSpPr>
            <a:spLocks noGrp="1"/>
          </p:cNvSpPr>
          <p:nvPr>
            <p:ph type="subTitle" idx="1"/>
          </p:nvPr>
        </p:nvSpPr>
        <p:spPr>
          <a:xfrm>
            <a:off x="425945" y="2339087"/>
            <a:ext cx="8089883" cy="3657459"/>
          </a:xfrm>
        </p:spPr>
        <p:txBody>
          <a:bodyPr/>
          <a:lstStyle/>
          <a:p>
            <a:pPr marL="0" indent="0">
              <a:buNone/>
            </a:pPr>
            <a:r>
              <a:rPr lang="fr-BE" sz="2000" dirty="0"/>
              <a:t>Référence : </a:t>
            </a:r>
            <a:r>
              <a:rPr lang="fr-BE" sz="2000" dirty="0">
                <a:hlinkClick r:id="rId2"/>
              </a:rPr>
              <a:t>http://economie.fgov.be/fr/binaries/Referer-aux-normes-dans-les-reglementations-techniques_tcm326-282895.pdf</a:t>
            </a:r>
            <a:endParaRPr lang="fr-BE" sz="2000" dirty="0"/>
          </a:p>
          <a:p>
            <a:pPr marL="0" indent="0">
              <a:buNone/>
            </a:pPr>
            <a:endParaRPr lang="fr-BE" sz="2000" dirty="0"/>
          </a:p>
          <a:p>
            <a:pPr marL="0" indent="0">
              <a:buNone/>
            </a:pPr>
            <a:r>
              <a:rPr lang="fr-BE" sz="2000" dirty="0"/>
              <a:t>" Certification " : procédure par laquelle </a:t>
            </a:r>
            <a:r>
              <a:rPr lang="fr-BE" sz="2000" dirty="0">
                <a:solidFill>
                  <a:srgbClr val="FF0000"/>
                </a:solidFill>
              </a:rPr>
              <a:t>une tierce partie </a:t>
            </a:r>
            <a:r>
              <a:rPr lang="fr-BE" sz="2000" dirty="0"/>
              <a:t>donne une </a:t>
            </a:r>
            <a:r>
              <a:rPr lang="fr-BE" sz="2000" dirty="0">
                <a:solidFill>
                  <a:srgbClr val="FF0000"/>
                </a:solidFill>
              </a:rPr>
              <a:t>assurance écrite qu'un produit, un processus ou un service est conforme aux exigences définies</a:t>
            </a:r>
            <a:r>
              <a:rPr lang="fr-BE" sz="2000" dirty="0"/>
              <a:t>. Par tierce partie, il faut entendre une personne ou organisme reconnu indépendant des parties en cause, en ce qui concerne le sujet en question.</a:t>
            </a:r>
            <a:br>
              <a:rPr lang="fr-BE" sz="2000" dirty="0"/>
            </a:br>
            <a:endParaRPr lang="fr-BE" sz="2000" dirty="0"/>
          </a:p>
          <a:p>
            <a:pPr marL="0" indent="0">
              <a:buNone/>
            </a:pPr>
            <a:r>
              <a:rPr lang="fr-BE" sz="2000" b="1" dirty="0"/>
              <a:t>Code de droit économique, 28 février 2013, art. I.9 pt. 13°.</a:t>
            </a:r>
            <a:r>
              <a:rPr lang="fr-BE" sz="2000" dirty="0"/>
              <a:t/>
            </a:r>
            <a:br>
              <a:rPr lang="fr-BE" sz="2000" dirty="0"/>
            </a:br>
            <a:endParaRPr lang="fr-BE" sz="2000" dirty="0"/>
          </a:p>
        </p:txBody>
      </p:sp>
      <p:sp>
        <p:nvSpPr>
          <p:cNvPr id="5" name="Tijdelijke aanduiding voor tekst 4"/>
          <p:cNvSpPr>
            <a:spLocks noGrp="1"/>
          </p:cNvSpPr>
          <p:nvPr>
            <p:ph type="body" sz="quarter" idx="12"/>
          </p:nvPr>
        </p:nvSpPr>
        <p:spPr/>
        <p:txBody>
          <a:bodyPr/>
          <a:lstStyle/>
          <a:p>
            <a:r>
              <a:rPr lang="nl-NL" sz="1400" dirty="0"/>
              <a:t>La </a:t>
            </a:r>
            <a:r>
              <a:rPr lang="nl-NL" sz="1400" dirty="0" err="1"/>
              <a:t>normalisation</a:t>
            </a:r>
            <a:r>
              <a:rPr lang="nl-NL" sz="1400" dirty="0"/>
              <a:t> et la </a:t>
            </a:r>
            <a:r>
              <a:rPr lang="nl-NL" sz="1400" dirty="0" err="1"/>
              <a:t>certification</a:t>
            </a:r>
            <a:r>
              <a:rPr lang="nl-NL" sz="1400" dirty="0"/>
              <a:t> en </a:t>
            </a:r>
            <a:r>
              <a:rPr lang="nl-NL" sz="1400" dirty="0" err="1"/>
              <a:t>Belgique</a:t>
            </a:r>
            <a:r>
              <a:rPr lang="nl-NL" sz="1400" dirty="0"/>
              <a:t> et en Europe</a:t>
            </a:r>
          </a:p>
        </p:txBody>
      </p:sp>
      <p:sp>
        <p:nvSpPr>
          <p:cNvPr id="6" name="Tijdelijke aanduiding voor datum 3"/>
          <p:cNvSpPr txBox="1">
            <a:spLocks/>
          </p:cNvSpPr>
          <p:nvPr/>
        </p:nvSpPr>
        <p:spPr>
          <a:xfrm>
            <a:off x="425946" y="6333560"/>
            <a:ext cx="834647" cy="365125"/>
          </a:xfrm>
          <a:prstGeom prst="rect">
            <a:avLst/>
          </a:prstGeom>
        </p:spPr>
        <p:txBody>
          <a:bodyPr/>
          <a:lstStyle>
            <a:defPPr>
              <a:defRPr lang="nl-NL"/>
            </a:defPPr>
            <a:lvl1pPr marL="0" algn="l" defTabSz="457200" rtl="0" eaLnBrk="1" latinLnBrk="0" hangingPunct="1">
              <a:defRPr sz="1800" kern="1200">
                <a:solidFill>
                  <a:srgbClr val="5D6F8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35636A-6635-CA4F-9E11-9849DEE2209F}" type="slidenum">
              <a:rPr lang="nl-NL" smtClean="0"/>
              <a:pPr/>
              <a:t>10</a:t>
            </a:fld>
            <a:endParaRPr lang="nl-NL" dirty="0"/>
          </a:p>
        </p:txBody>
      </p:sp>
    </p:spTree>
    <p:extLst>
      <p:ext uri="{BB962C8B-B14F-4D97-AF65-F5344CB8AC3E}">
        <p14:creationId xmlns:p14="http://schemas.microsoft.com/office/powerpoint/2010/main" xmlns="" val="1564784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25945" y="1351122"/>
            <a:ext cx="8089885" cy="650951"/>
          </a:xfrm>
        </p:spPr>
        <p:txBody>
          <a:bodyPr/>
          <a:lstStyle/>
          <a:p>
            <a:r>
              <a:rPr lang="nl-NL" sz="2400" dirty="0"/>
              <a:t>La </a:t>
            </a:r>
            <a:r>
              <a:rPr lang="nl-NL" sz="2400" dirty="0" err="1"/>
              <a:t>normalisation</a:t>
            </a:r>
            <a:r>
              <a:rPr lang="nl-NL" sz="2400" dirty="0"/>
              <a:t> et la </a:t>
            </a:r>
            <a:r>
              <a:rPr lang="nl-NL" sz="2400" dirty="0" err="1"/>
              <a:t>certification</a:t>
            </a:r>
            <a:r>
              <a:rPr lang="nl-NL" sz="2400" dirty="0"/>
              <a:t> en </a:t>
            </a:r>
            <a:r>
              <a:rPr lang="nl-NL" sz="2400" dirty="0" err="1"/>
              <a:t>Belgique</a:t>
            </a:r>
            <a:r>
              <a:rPr lang="nl-NL" sz="2400" dirty="0"/>
              <a:t> et en Europe</a:t>
            </a:r>
            <a:br>
              <a:rPr lang="nl-NL" sz="2400" dirty="0"/>
            </a:br>
            <a:endParaRPr lang="nl-NL" sz="2400" dirty="0"/>
          </a:p>
        </p:txBody>
      </p:sp>
      <p:sp>
        <p:nvSpPr>
          <p:cNvPr id="3" name="Subtitel 2"/>
          <p:cNvSpPr>
            <a:spLocks noGrp="1"/>
          </p:cNvSpPr>
          <p:nvPr>
            <p:ph type="subTitle" idx="1"/>
          </p:nvPr>
        </p:nvSpPr>
        <p:spPr>
          <a:xfrm>
            <a:off x="425945" y="2339087"/>
            <a:ext cx="8089883" cy="3657459"/>
          </a:xfrm>
        </p:spPr>
        <p:txBody>
          <a:bodyPr/>
          <a:lstStyle/>
          <a:p>
            <a:r>
              <a:rPr lang="fr-BE" b="1" dirty="0"/>
              <a:t>Qu’est-ce que les STS ?</a:t>
            </a:r>
          </a:p>
          <a:p>
            <a:pPr marL="0" indent="0">
              <a:buNone/>
            </a:pPr>
            <a:endParaRPr lang="fr-BE" sz="1800" dirty="0"/>
          </a:p>
          <a:p>
            <a:pPr marL="0" indent="0">
              <a:buNone/>
            </a:pPr>
            <a:r>
              <a:rPr lang="fr-BE" sz="1800" dirty="0"/>
              <a:t>Les STS, abréviation de « Spécifications techniques unifiées – </a:t>
            </a:r>
            <a:r>
              <a:rPr lang="fr-BE" sz="1800" dirty="0" err="1"/>
              <a:t>Eengemaakte</a:t>
            </a:r>
            <a:r>
              <a:rPr lang="fr-BE" sz="1800" dirty="0"/>
              <a:t> </a:t>
            </a:r>
            <a:r>
              <a:rPr lang="fr-BE" sz="1800" dirty="0" err="1"/>
              <a:t>Technische</a:t>
            </a:r>
            <a:r>
              <a:rPr lang="fr-BE" sz="1800" dirty="0"/>
              <a:t> </a:t>
            </a:r>
            <a:r>
              <a:rPr lang="fr-BE" sz="1800" dirty="0" err="1"/>
              <a:t>Specifi</a:t>
            </a:r>
            <a:r>
              <a:rPr lang="fr-BE" sz="1800" dirty="0"/>
              <a:t> caties », sont des documents qui contiennent des prescriptions techniques visant à aider le donneur d’ordre d’un projet de construction ou l’architecte, à rédiger un cahier des charges. L’objectif des STS est de promouvoir l’utilisation de produits de qualité, la mise en </a:t>
            </a:r>
            <a:r>
              <a:rPr lang="fr-BE" sz="1800" dirty="0" err="1"/>
              <a:t>oeuvre</a:t>
            </a:r>
            <a:r>
              <a:rPr lang="fr-BE" sz="1800" dirty="0"/>
              <a:t> de ceux-ci et l’exécution de l’ouvrage, selon les règles de l’art.</a:t>
            </a:r>
            <a:br>
              <a:rPr lang="fr-BE" sz="1800" dirty="0"/>
            </a:br>
            <a:endParaRPr lang="fr-BE" sz="1800" dirty="0"/>
          </a:p>
          <a:p>
            <a:pPr marL="0" indent="0">
              <a:buNone/>
            </a:pPr>
            <a:r>
              <a:rPr lang="fr-BE" sz="1800" dirty="0">
                <a:hlinkClick r:id="rId2"/>
              </a:rPr>
              <a:t>http://economie.fgov.be/fr/binaries/depliant_STS_tcm326-172015.pdf</a:t>
            </a:r>
            <a:endParaRPr lang="fr-BE" sz="1800" dirty="0"/>
          </a:p>
          <a:p>
            <a:pPr marL="0" indent="0">
              <a:buNone/>
            </a:pPr>
            <a:endParaRPr lang="fr-BE" sz="1800" dirty="0"/>
          </a:p>
        </p:txBody>
      </p:sp>
      <p:sp>
        <p:nvSpPr>
          <p:cNvPr id="5" name="Tijdelijke aanduiding voor tekst 4"/>
          <p:cNvSpPr>
            <a:spLocks noGrp="1"/>
          </p:cNvSpPr>
          <p:nvPr>
            <p:ph type="body" sz="quarter" idx="12"/>
          </p:nvPr>
        </p:nvSpPr>
        <p:spPr/>
        <p:txBody>
          <a:bodyPr/>
          <a:lstStyle/>
          <a:p>
            <a:r>
              <a:rPr lang="nl-NL" sz="1400" dirty="0"/>
              <a:t>La </a:t>
            </a:r>
            <a:r>
              <a:rPr lang="nl-NL" sz="1400" dirty="0" err="1"/>
              <a:t>normalisation</a:t>
            </a:r>
            <a:r>
              <a:rPr lang="nl-NL" sz="1400" dirty="0"/>
              <a:t> et la </a:t>
            </a:r>
            <a:r>
              <a:rPr lang="nl-NL" sz="1400" dirty="0" err="1"/>
              <a:t>certification</a:t>
            </a:r>
            <a:r>
              <a:rPr lang="nl-NL" sz="1400" dirty="0"/>
              <a:t> en </a:t>
            </a:r>
            <a:r>
              <a:rPr lang="nl-NL" sz="1400" dirty="0" err="1"/>
              <a:t>Belgique</a:t>
            </a:r>
            <a:r>
              <a:rPr lang="nl-NL" sz="1400" dirty="0"/>
              <a:t> et en Europe</a:t>
            </a:r>
          </a:p>
        </p:txBody>
      </p:sp>
      <p:sp>
        <p:nvSpPr>
          <p:cNvPr id="6" name="Tijdelijke aanduiding voor datum 3"/>
          <p:cNvSpPr txBox="1">
            <a:spLocks/>
          </p:cNvSpPr>
          <p:nvPr/>
        </p:nvSpPr>
        <p:spPr>
          <a:xfrm>
            <a:off x="425946" y="6333560"/>
            <a:ext cx="834647" cy="365125"/>
          </a:xfrm>
          <a:prstGeom prst="rect">
            <a:avLst/>
          </a:prstGeom>
        </p:spPr>
        <p:txBody>
          <a:bodyPr/>
          <a:lstStyle>
            <a:defPPr>
              <a:defRPr lang="nl-NL"/>
            </a:defPPr>
            <a:lvl1pPr marL="0" algn="l" defTabSz="457200" rtl="0" eaLnBrk="1" latinLnBrk="0" hangingPunct="1">
              <a:defRPr sz="1800" kern="1200">
                <a:solidFill>
                  <a:srgbClr val="5D6F8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35636A-6635-CA4F-9E11-9849DEE2209F}" type="slidenum">
              <a:rPr lang="nl-NL" smtClean="0"/>
              <a:pPr/>
              <a:t>11</a:t>
            </a:fld>
            <a:endParaRPr lang="nl-NL" dirty="0"/>
          </a:p>
        </p:txBody>
      </p:sp>
    </p:spTree>
    <p:extLst>
      <p:ext uri="{BB962C8B-B14F-4D97-AF65-F5344CB8AC3E}">
        <p14:creationId xmlns:p14="http://schemas.microsoft.com/office/powerpoint/2010/main" xmlns="" val="3637250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atum 3"/>
          <p:cNvSpPr txBox="1">
            <a:spLocks/>
          </p:cNvSpPr>
          <p:nvPr/>
        </p:nvSpPr>
        <p:spPr>
          <a:xfrm>
            <a:off x="425946" y="6333560"/>
            <a:ext cx="834647" cy="365125"/>
          </a:xfrm>
          <a:prstGeom prst="rect">
            <a:avLst/>
          </a:prstGeom>
        </p:spPr>
        <p:txBody>
          <a:bodyPr/>
          <a:lstStyle>
            <a:defPPr>
              <a:defRPr lang="nl-NL"/>
            </a:defPPr>
            <a:lvl1pPr marL="0" algn="l" defTabSz="457200" rtl="0" eaLnBrk="1" latinLnBrk="0" hangingPunct="1">
              <a:defRPr sz="1800" kern="1200">
                <a:solidFill>
                  <a:srgbClr val="5D6F8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nl-NL" dirty="0"/>
          </a:p>
        </p:txBody>
      </p:sp>
      <p:pic>
        <p:nvPicPr>
          <p:cNvPr id="8" name="Afbeelding 7" descr="benor_stempel.pn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rot="20940000">
            <a:off x="374915" y="4103196"/>
            <a:ext cx="5221122" cy="1524567"/>
          </a:xfrm>
          <a:prstGeom prst="rect">
            <a:avLst/>
          </a:prstGeom>
        </p:spPr>
      </p:pic>
      <p:sp>
        <p:nvSpPr>
          <p:cNvPr id="9" name="Titel 1"/>
          <p:cNvSpPr>
            <a:spLocks noGrp="1"/>
          </p:cNvSpPr>
          <p:nvPr>
            <p:ph type="ctrTitle"/>
          </p:nvPr>
        </p:nvSpPr>
        <p:spPr>
          <a:xfrm>
            <a:off x="425946" y="1331025"/>
            <a:ext cx="8089885" cy="1383323"/>
          </a:xfrm>
        </p:spPr>
        <p:txBody>
          <a:bodyPr/>
          <a:lstStyle/>
          <a:p>
            <a:pPr algn="ctr"/>
            <a:r>
              <a:rPr lang="nl-NL" sz="3200" dirty="0"/>
              <a:t>La marque BENOR</a:t>
            </a:r>
          </a:p>
        </p:txBody>
      </p:sp>
      <p:pic>
        <p:nvPicPr>
          <p:cNvPr id="3" name="Image 2"/>
          <p:cNvPicPr>
            <a:picLocks noChangeAspect="1"/>
          </p:cNvPicPr>
          <p:nvPr/>
        </p:nvPicPr>
        <p:blipFill>
          <a:blip r:embed="rId4"/>
          <a:stretch>
            <a:fillRect/>
          </a:stretch>
        </p:blipFill>
        <p:spPr>
          <a:xfrm>
            <a:off x="578320" y="2392682"/>
            <a:ext cx="4718713" cy="902286"/>
          </a:xfrm>
          <a:prstGeom prst="rect">
            <a:avLst/>
          </a:prstGeom>
        </p:spPr>
      </p:pic>
      <p:pic>
        <p:nvPicPr>
          <p:cNvPr id="4" name="Image 3"/>
          <p:cNvPicPr>
            <a:picLocks noChangeAspect="1"/>
          </p:cNvPicPr>
          <p:nvPr/>
        </p:nvPicPr>
        <p:blipFill>
          <a:blip r:embed="rId5"/>
          <a:stretch>
            <a:fillRect/>
          </a:stretch>
        </p:blipFill>
        <p:spPr>
          <a:xfrm>
            <a:off x="6547254" y="3554300"/>
            <a:ext cx="2097206" cy="2103302"/>
          </a:xfrm>
          <a:prstGeom prst="rect">
            <a:avLst/>
          </a:prstGeom>
        </p:spPr>
      </p:pic>
      <p:sp>
        <p:nvSpPr>
          <p:cNvPr id="10" name="Tijdelijke aanduiding voor tekst 4"/>
          <p:cNvSpPr>
            <a:spLocks noGrp="1"/>
          </p:cNvSpPr>
          <p:nvPr>
            <p:ph type="body" sz="quarter" idx="12"/>
          </p:nvPr>
        </p:nvSpPr>
        <p:spPr>
          <a:xfrm>
            <a:off x="1956507" y="6349239"/>
            <a:ext cx="4087882" cy="377060"/>
          </a:xfrm>
        </p:spPr>
        <p:txBody>
          <a:bodyPr/>
          <a:lstStyle/>
          <a:p>
            <a:r>
              <a:rPr lang="nl-NL" sz="1400" dirty="0" err="1"/>
              <a:t>L’asbl</a:t>
            </a:r>
            <a:r>
              <a:rPr lang="nl-NL" sz="1400" dirty="0"/>
              <a:t> BENOR et la marque BENOR ?</a:t>
            </a:r>
          </a:p>
        </p:txBody>
      </p:sp>
      <p:sp>
        <p:nvSpPr>
          <p:cNvPr id="11" name="Tijdelijke aanduiding voor datum 3"/>
          <p:cNvSpPr txBox="1">
            <a:spLocks/>
          </p:cNvSpPr>
          <p:nvPr/>
        </p:nvSpPr>
        <p:spPr>
          <a:xfrm>
            <a:off x="356580" y="6361174"/>
            <a:ext cx="834647" cy="365125"/>
          </a:xfrm>
          <a:prstGeom prst="rect">
            <a:avLst/>
          </a:prstGeom>
        </p:spPr>
        <p:txBody>
          <a:bodyPr/>
          <a:lstStyle>
            <a:defPPr>
              <a:defRPr lang="nl-NL"/>
            </a:defPPr>
            <a:lvl1pPr marL="0" algn="l" defTabSz="457200" rtl="0" eaLnBrk="1" latinLnBrk="0" hangingPunct="1">
              <a:defRPr sz="1800" kern="1200">
                <a:solidFill>
                  <a:srgbClr val="5D6F8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35636A-6635-CA4F-9E11-9849DEE2209F}" type="slidenum">
              <a:rPr lang="nl-NL" smtClean="0"/>
              <a:pPr/>
              <a:t>12</a:t>
            </a:fld>
            <a:endParaRPr lang="nl-NL" dirty="0"/>
          </a:p>
        </p:txBody>
      </p:sp>
      <p:pic>
        <p:nvPicPr>
          <p:cNvPr id="2" name="Image 1"/>
          <p:cNvPicPr>
            <a:picLocks noChangeAspect="1"/>
          </p:cNvPicPr>
          <p:nvPr/>
        </p:nvPicPr>
        <p:blipFill>
          <a:blip r:embed="rId6"/>
          <a:stretch>
            <a:fillRect/>
          </a:stretch>
        </p:blipFill>
        <p:spPr>
          <a:xfrm>
            <a:off x="578320" y="3350836"/>
            <a:ext cx="4261473" cy="536494"/>
          </a:xfrm>
          <a:prstGeom prst="rect">
            <a:avLst/>
          </a:prstGeom>
        </p:spPr>
      </p:pic>
    </p:spTree>
    <p:extLst>
      <p:ext uri="{BB962C8B-B14F-4D97-AF65-F5344CB8AC3E}">
        <p14:creationId xmlns:p14="http://schemas.microsoft.com/office/powerpoint/2010/main" xmlns="" val="717270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25945" y="1351122"/>
            <a:ext cx="8364970" cy="423357"/>
          </a:xfrm>
        </p:spPr>
        <p:txBody>
          <a:bodyPr/>
          <a:lstStyle/>
          <a:p>
            <a:r>
              <a:rPr lang="nl-NL" sz="2400" dirty="0" err="1"/>
              <a:t>Membres</a:t>
            </a:r>
            <a:r>
              <a:rPr lang="nl-NL" sz="2400" dirty="0"/>
              <a:t> </a:t>
            </a:r>
            <a:r>
              <a:rPr lang="nl-NL" sz="2400" dirty="0" err="1"/>
              <a:t>l’asbl</a:t>
            </a:r>
            <a:r>
              <a:rPr lang="nl-NL" sz="2400" dirty="0"/>
              <a:t> BENOR</a:t>
            </a:r>
          </a:p>
        </p:txBody>
      </p:sp>
      <p:sp>
        <p:nvSpPr>
          <p:cNvPr id="3" name="Subtitel 2"/>
          <p:cNvSpPr>
            <a:spLocks noGrp="1"/>
          </p:cNvSpPr>
          <p:nvPr>
            <p:ph type="subTitle" idx="1"/>
          </p:nvPr>
        </p:nvSpPr>
        <p:spPr>
          <a:xfrm>
            <a:off x="425946" y="2192355"/>
            <a:ext cx="8089885" cy="3657459"/>
          </a:xfrm>
        </p:spPr>
        <p:txBody>
          <a:bodyPr/>
          <a:lstStyle/>
          <a:p>
            <a:endParaRPr lang="nl-NL" sz="2000" dirty="0"/>
          </a:p>
        </p:txBody>
      </p:sp>
      <p:sp>
        <p:nvSpPr>
          <p:cNvPr id="5" name="Tijdelijke aanduiding voor tekst 4"/>
          <p:cNvSpPr>
            <a:spLocks noGrp="1"/>
          </p:cNvSpPr>
          <p:nvPr>
            <p:ph type="body" sz="quarter" idx="12"/>
          </p:nvPr>
        </p:nvSpPr>
        <p:spPr/>
        <p:txBody>
          <a:bodyPr/>
          <a:lstStyle/>
          <a:p>
            <a:r>
              <a:rPr lang="nl-NL" sz="1400" dirty="0" err="1"/>
              <a:t>L’asbl</a:t>
            </a:r>
            <a:r>
              <a:rPr lang="nl-NL" sz="1400" dirty="0"/>
              <a:t> BENOR et la marque BENOR ?</a:t>
            </a:r>
          </a:p>
        </p:txBody>
      </p:sp>
      <p:sp>
        <p:nvSpPr>
          <p:cNvPr id="6" name="Tijdelijke aanduiding voor datum 3"/>
          <p:cNvSpPr txBox="1">
            <a:spLocks/>
          </p:cNvSpPr>
          <p:nvPr/>
        </p:nvSpPr>
        <p:spPr>
          <a:xfrm>
            <a:off x="425946" y="6333560"/>
            <a:ext cx="834647" cy="365125"/>
          </a:xfrm>
          <a:prstGeom prst="rect">
            <a:avLst/>
          </a:prstGeom>
        </p:spPr>
        <p:txBody>
          <a:bodyPr/>
          <a:lstStyle>
            <a:defPPr>
              <a:defRPr lang="nl-NL"/>
            </a:defPPr>
            <a:lvl1pPr marL="0" algn="l" defTabSz="457200" rtl="0" eaLnBrk="1" latinLnBrk="0" hangingPunct="1">
              <a:defRPr sz="1800" kern="1200">
                <a:solidFill>
                  <a:srgbClr val="5D6F8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35636A-6635-CA4F-9E11-9849DEE2209F}" type="slidenum">
              <a:rPr lang="nl-NL" smtClean="0"/>
              <a:pPr/>
              <a:t>13</a:t>
            </a:fld>
            <a:endParaRPr lang="nl-NL" dirty="0"/>
          </a:p>
        </p:txBody>
      </p:sp>
      <p:graphicFrame>
        <p:nvGraphicFramePr>
          <p:cNvPr id="7" name="Tabel 6"/>
          <p:cNvGraphicFramePr>
            <a:graphicFrameLocks noGrp="1"/>
          </p:cNvGraphicFramePr>
          <p:nvPr>
            <p:extLst>
              <p:ext uri="{D42A27DB-BD31-4B8C-83A1-F6EECF244321}">
                <p14:modId xmlns:p14="http://schemas.microsoft.com/office/powerpoint/2010/main" xmlns="" val="1262673194"/>
              </p:ext>
            </p:extLst>
          </p:nvPr>
        </p:nvGraphicFramePr>
        <p:xfrm>
          <a:off x="425946" y="2002073"/>
          <a:ext cx="8211060" cy="3931920"/>
        </p:xfrm>
        <a:graphic>
          <a:graphicData uri="http://schemas.openxmlformats.org/drawingml/2006/table">
            <a:tbl>
              <a:tblPr firstRow="1" bandRow="1">
                <a:tableStyleId>{5C22544A-7EE6-4342-B048-85BDC9FD1C3A}</a:tableStyleId>
              </a:tblPr>
              <a:tblGrid>
                <a:gridCol w="2737020">
                  <a:extLst>
                    <a:ext uri="{9D8B030D-6E8A-4147-A177-3AD203B41FA5}">
                      <a16:colId xmlns:a16="http://schemas.microsoft.com/office/drawing/2014/main" xmlns="" val="20000"/>
                    </a:ext>
                  </a:extLst>
                </a:gridCol>
                <a:gridCol w="2737020">
                  <a:extLst>
                    <a:ext uri="{9D8B030D-6E8A-4147-A177-3AD203B41FA5}">
                      <a16:colId xmlns:a16="http://schemas.microsoft.com/office/drawing/2014/main" xmlns="" val="20001"/>
                    </a:ext>
                  </a:extLst>
                </a:gridCol>
                <a:gridCol w="2737020">
                  <a:extLst>
                    <a:ext uri="{9D8B030D-6E8A-4147-A177-3AD203B41FA5}">
                      <a16:colId xmlns:a16="http://schemas.microsoft.com/office/drawing/2014/main" xmlns="" val="20002"/>
                    </a:ext>
                  </a:extLst>
                </a:gridCol>
              </a:tblGrid>
              <a:tr h="3520541">
                <a:tc>
                  <a:txBody>
                    <a:bodyPr/>
                    <a:lstStyle/>
                    <a:p>
                      <a:pPr marL="285750" indent="-285750">
                        <a:buFont typeface="Arial" panose="020B0604020202020204" pitchFamily="34" charset="0"/>
                        <a:buChar char="•"/>
                      </a:pPr>
                      <a:r>
                        <a:rPr lang="nl-BE" dirty="0" err="1"/>
                        <a:t>Agoria</a:t>
                      </a:r>
                      <a:endParaRPr lang="nl-BE" dirty="0"/>
                    </a:p>
                    <a:p>
                      <a:pPr marL="285750" indent="-285750">
                        <a:buFont typeface="Arial" panose="020B0604020202020204" pitchFamily="34" charset="0"/>
                        <a:buChar char="•"/>
                      </a:pPr>
                      <a:r>
                        <a:rPr lang="nl-BE" dirty="0" err="1"/>
                        <a:t>Anpi</a:t>
                      </a:r>
                      <a:endParaRPr lang="nl-BE" dirty="0"/>
                    </a:p>
                    <a:p>
                      <a:pPr marL="285750" indent="-285750">
                        <a:buFont typeface="Arial" panose="020B0604020202020204" pitchFamily="34" charset="0"/>
                        <a:buChar char="•"/>
                      </a:pPr>
                      <a:r>
                        <a:rPr lang="nl-BE" dirty="0"/>
                        <a:t>BCCA</a:t>
                      </a:r>
                    </a:p>
                    <a:p>
                      <a:pPr marL="285750" indent="-285750">
                        <a:buFont typeface="Arial" panose="020B0604020202020204" pitchFamily="34" charset="0"/>
                        <a:buChar char="•"/>
                      </a:pPr>
                      <a:r>
                        <a:rPr lang="nl-BE" dirty="0" err="1"/>
                        <a:t>Ocab</a:t>
                      </a:r>
                      <a:r>
                        <a:rPr lang="nl-BE" dirty="0"/>
                        <a:t>-OCBS</a:t>
                      </a:r>
                    </a:p>
                    <a:p>
                      <a:pPr marL="285750" indent="-285750">
                        <a:buFont typeface="Arial" panose="020B0604020202020204" pitchFamily="34" charset="0"/>
                        <a:buChar char="•"/>
                      </a:pPr>
                      <a:r>
                        <a:rPr lang="nl-BE" dirty="0" err="1"/>
                        <a:t>Seco</a:t>
                      </a:r>
                      <a:endParaRPr lang="nl-BE" dirty="0"/>
                    </a:p>
                    <a:p>
                      <a:pPr marL="285750" indent="-285750">
                        <a:buFont typeface="Arial" panose="020B0604020202020204" pitchFamily="34" charset="0"/>
                        <a:buChar char="•"/>
                      </a:pPr>
                      <a:r>
                        <a:rPr lang="nl-BE" dirty="0" err="1"/>
                        <a:t>Adeb</a:t>
                      </a:r>
                      <a:r>
                        <a:rPr lang="nl-BE" dirty="0"/>
                        <a:t>-VBA</a:t>
                      </a:r>
                    </a:p>
                    <a:p>
                      <a:pPr marL="285750" indent="-285750">
                        <a:buFont typeface="Arial" panose="020B0604020202020204" pitchFamily="34" charset="0"/>
                        <a:buChar char="•"/>
                      </a:pPr>
                      <a:r>
                        <a:rPr lang="nl-BE" dirty="0" err="1"/>
                        <a:t>Fereb</a:t>
                      </a:r>
                      <a:endParaRPr lang="nl-BE" dirty="0"/>
                    </a:p>
                    <a:p>
                      <a:pPr marL="285750" indent="-285750">
                        <a:buFont typeface="Arial" panose="020B0604020202020204" pitchFamily="34" charset="0"/>
                        <a:buChar char="•"/>
                      </a:pPr>
                      <a:r>
                        <a:rPr lang="nl-BE" dirty="0" err="1"/>
                        <a:t>Inisma</a:t>
                      </a:r>
                      <a:endParaRPr lang="nl-BE" dirty="0"/>
                    </a:p>
                    <a:p>
                      <a:pPr marL="285750" indent="-285750">
                        <a:buFont typeface="Arial" panose="020B0604020202020204" pitchFamily="34" charset="0"/>
                        <a:buChar char="•"/>
                      </a:pPr>
                      <a:r>
                        <a:rPr lang="nl-BE" dirty="0" err="1"/>
                        <a:t>Certipro</a:t>
                      </a:r>
                      <a:endParaRPr lang="nl-BE" dirty="0"/>
                    </a:p>
                    <a:p>
                      <a:pPr marL="285750" indent="-285750">
                        <a:buFont typeface="Arial" panose="020B0604020202020204" pitchFamily="34" charset="0"/>
                        <a:buChar char="•"/>
                      </a:pPr>
                      <a:r>
                        <a:rPr lang="nl-BE" dirty="0" err="1"/>
                        <a:t>Apragaz</a:t>
                      </a:r>
                      <a:endParaRPr lang="nl-BE" dirty="0"/>
                    </a:p>
                    <a:p>
                      <a:pPr marL="285750" indent="-285750">
                        <a:buFont typeface="Arial" panose="020B0604020202020204" pitchFamily="34" charset="0"/>
                        <a:buChar char="•"/>
                      </a:pPr>
                      <a:r>
                        <a:rPr lang="nl-BE" dirty="0"/>
                        <a:t>Arib</a:t>
                      </a:r>
                    </a:p>
                    <a:p>
                      <a:pPr marL="0" indent="0">
                        <a:buFont typeface="Arial" panose="020B0604020202020204" pitchFamily="34" charset="0"/>
                        <a:buNone/>
                      </a:pPr>
                      <a:endParaRPr lang="nl-BE" dirty="0"/>
                    </a:p>
                    <a:p>
                      <a:endParaRPr lang="nl-BE" dirty="0"/>
                    </a:p>
                  </a:txBody>
                  <a:tcPr/>
                </a:tc>
                <a:tc>
                  <a:txBody>
                    <a:bodyPr/>
                    <a:lstStyle/>
                    <a:p>
                      <a:pPr marL="285750" indent="-285750">
                        <a:buFont typeface="Arial" panose="020B0604020202020204" pitchFamily="34" charset="0"/>
                        <a:buChar char="•"/>
                      </a:pPr>
                      <a:r>
                        <a:rPr lang="nl-BE" dirty="0"/>
                        <a:t>Fédérale Assurance</a:t>
                      </a:r>
                    </a:p>
                    <a:p>
                      <a:pPr marL="285750" indent="-285750">
                        <a:buFont typeface="Arial" panose="020B0604020202020204" pitchFamily="34" charset="0"/>
                        <a:buChar char="•"/>
                      </a:pPr>
                      <a:r>
                        <a:rPr lang="nl-BE" dirty="0"/>
                        <a:t>CSTC</a:t>
                      </a:r>
                    </a:p>
                    <a:p>
                      <a:pPr marL="285750" indent="-285750">
                        <a:buFont typeface="Arial" panose="020B0604020202020204" pitchFamily="34" charset="0"/>
                        <a:buChar char="•"/>
                      </a:pPr>
                      <a:r>
                        <a:rPr lang="nl-BE" dirty="0"/>
                        <a:t>Be-</a:t>
                      </a:r>
                      <a:r>
                        <a:rPr lang="nl-BE" dirty="0" err="1"/>
                        <a:t>Cert</a:t>
                      </a:r>
                      <a:endParaRPr lang="nl-BE" dirty="0"/>
                    </a:p>
                    <a:p>
                      <a:pPr marL="285750" indent="-285750">
                        <a:buFont typeface="Arial" panose="020B0604020202020204" pitchFamily="34" charset="0"/>
                        <a:buChar char="•"/>
                      </a:pPr>
                      <a:r>
                        <a:rPr lang="nl-BE" dirty="0"/>
                        <a:t>BUCP</a:t>
                      </a:r>
                    </a:p>
                    <a:p>
                      <a:pPr marL="285750" indent="-285750">
                        <a:buFont typeface="Arial" panose="020B0604020202020204" pitchFamily="34" charset="0"/>
                        <a:buChar char="•"/>
                      </a:pPr>
                      <a:r>
                        <a:rPr lang="nl-BE" dirty="0"/>
                        <a:t>OCW-CRR</a:t>
                      </a:r>
                    </a:p>
                    <a:p>
                      <a:pPr marL="285750" indent="-285750">
                        <a:buFont typeface="Arial" panose="020B0604020202020204" pitchFamily="34" charset="0"/>
                        <a:buChar char="•"/>
                      </a:pPr>
                      <a:r>
                        <a:rPr lang="nl-BE" dirty="0" err="1"/>
                        <a:t>Confédération</a:t>
                      </a:r>
                      <a:r>
                        <a:rPr lang="nl-BE" dirty="0"/>
                        <a:t> Construction</a:t>
                      </a:r>
                    </a:p>
                    <a:p>
                      <a:pPr marL="285750" indent="-285750">
                        <a:buFont typeface="Arial" panose="020B0604020202020204" pitchFamily="34" charset="0"/>
                        <a:buChar char="•"/>
                      </a:pPr>
                      <a:r>
                        <a:rPr lang="nl-BE" dirty="0" err="1"/>
                        <a:t>Copro</a:t>
                      </a:r>
                      <a:endParaRPr lang="nl-BE" dirty="0"/>
                    </a:p>
                    <a:p>
                      <a:pPr marL="285750" indent="-285750">
                        <a:buFont typeface="Arial" panose="020B0604020202020204" pitchFamily="34" charset="0"/>
                        <a:buChar char="•"/>
                      </a:pPr>
                      <a:r>
                        <a:rPr lang="nl-BE" dirty="0"/>
                        <a:t>Cordon bvba</a:t>
                      </a:r>
                    </a:p>
                    <a:p>
                      <a:pPr marL="285750" indent="-285750">
                        <a:buFont typeface="Arial" panose="020B0604020202020204" pitchFamily="34" charset="0"/>
                        <a:buChar char="•"/>
                      </a:pPr>
                      <a:r>
                        <a:rPr lang="nl-BE" dirty="0"/>
                        <a:t>Cric-OCCN</a:t>
                      </a:r>
                    </a:p>
                    <a:p>
                      <a:pPr marL="285750" indent="-285750">
                        <a:buFont typeface="Arial" panose="020B0604020202020204" pitchFamily="34" charset="0"/>
                        <a:buChar char="•"/>
                      </a:pPr>
                      <a:r>
                        <a:rPr lang="nl-BE" dirty="0" err="1"/>
                        <a:t>Febelcem</a:t>
                      </a:r>
                      <a:endParaRPr lang="nl-BE" dirty="0"/>
                    </a:p>
                    <a:p>
                      <a:pPr marL="285750" indent="-285750">
                        <a:buFont typeface="Arial" panose="020B0604020202020204" pitchFamily="34" charset="0"/>
                        <a:buChar char="•"/>
                      </a:pPr>
                      <a:r>
                        <a:rPr lang="nl-BE" dirty="0" err="1"/>
                        <a:t>FedBeton</a:t>
                      </a:r>
                      <a:endParaRPr lang="nl-BE" dirty="0"/>
                    </a:p>
                    <a:p>
                      <a:endParaRPr lang="nl-BE" dirty="0"/>
                    </a:p>
                  </a:txBody>
                  <a:tcPr/>
                </a:tc>
                <a:tc>
                  <a:txBody>
                    <a:bodyPr/>
                    <a:lstStyle/>
                    <a:p>
                      <a:pPr marL="285750" indent="-285750">
                        <a:buFont typeface="Arial" panose="020B0604020202020204" pitchFamily="34" charset="0"/>
                        <a:buChar char="•"/>
                      </a:pPr>
                      <a:r>
                        <a:rPr lang="nl-BE" dirty="0"/>
                        <a:t>BBF</a:t>
                      </a:r>
                    </a:p>
                    <a:p>
                      <a:pPr marL="285750" indent="-285750">
                        <a:buFont typeface="Arial" panose="020B0604020202020204" pitchFamily="34" charset="0"/>
                        <a:buChar char="•"/>
                      </a:pPr>
                      <a:r>
                        <a:rPr lang="nl-BE" dirty="0"/>
                        <a:t>Febe</a:t>
                      </a:r>
                    </a:p>
                    <a:p>
                      <a:pPr marL="285750" indent="-285750">
                        <a:buFont typeface="Arial" panose="020B0604020202020204" pitchFamily="34" charset="0"/>
                        <a:buChar char="•"/>
                      </a:pPr>
                      <a:r>
                        <a:rPr lang="nl-BE" dirty="0"/>
                        <a:t>Faba-FEGC</a:t>
                      </a:r>
                    </a:p>
                    <a:p>
                      <a:pPr marL="285750" indent="-285750">
                        <a:buFont typeface="Arial" panose="020B0604020202020204" pitchFamily="34" charset="0"/>
                        <a:buChar char="•"/>
                      </a:pPr>
                      <a:r>
                        <a:rPr lang="nl-BE" dirty="0" err="1"/>
                        <a:t>Fab</a:t>
                      </a:r>
                      <a:endParaRPr lang="nl-BE" dirty="0"/>
                    </a:p>
                    <a:p>
                      <a:pPr marL="285750" indent="-285750">
                        <a:buFont typeface="Arial" panose="020B0604020202020204" pitchFamily="34" charset="0"/>
                        <a:buChar char="•"/>
                      </a:pPr>
                      <a:r>
                        <a:rPr lang="nl-BE" dirty="0" err="1"/>
                        <a:t>Fediex</a:t>
                      </a:r>
                      <a:endParaRPr lang="nl-BE" dirty="0"/>
                    </a:p>
                    <a:p>
                      <a:pPr marL="285750" indent="-285750">
                        <a:buFont typeface="Arial" panose="020B0604020202020204" pitchFamily="34" charset="0"/>
                        <a:buChar char="•"/>
                      </a:pPr>
                      <a:r>
                        <a:rPr lang="nl-BE" dirty="0" err="1"/>
                        <a:t>Ori</a:t>
                      </a:r>
                      <a:endParaRPr lang="nl-BE" dirty="0"/>
                    </a:p>
                    <a:p>
                      <a:pPr marL="285750" indent="-285750">
                        <a:buFont typeface="Arial" panose="020B0604020202020204" pitchFamily="34" charset="0"/>
                        <a:buChar char="•"/>
                      </a:pPr>
                      <a:r>
                        <a:rPr lang="nl-BE" dirty="0"/>
                        <a:t>Probeton</a:t>
                      </a:r>
                    </a:p>
                    <a:p>
                      <a:pPr marL="285750" indent="-285750">
                        <a:buFont typeface="Arial" panose="020B0604020202020204" pitchFamily="34" charset="0"/>
                        <a:buChar char="•"/>
                      </a:pPr>
                      <a:r>
                        <a:rPr lang="nl-BE" dirty="0"/>
                        <a:t>PMC-BMP</a:t>
                      </a:r>
                    </a:p>
                    <a:p>
                      <a:pPr marL="285750" indent="-285750">
                        <a:buFont typeface="Arial" panose="020B0604020202020204" pitchFamily="34" charset="0"/>
                        <a:buChar char="•"/>
                      </a:pPr>
                      <a:r>
                        <a:rPr lang="nl-BE" dirty="0"/>
                        <a:t>NAV</a:t>
                      </a:r>
                    </a:p>
                    <a:p>
                      <a:pPr marL="285750" indent="-285750">
                        <a:buFont typeface="Arial" panose="020B0604020202020204" pitchFamily="34" charset="0"/>
                        <a:buChar char="•"/>
                      </a:pPr>
                      <a:r>
                        <a:rPr lang="nl-BE" dirty="0" err="1"/>
                        <a:t>Uwa</a:t>
                      </a:r>
                      <a:endParaRPr lang="nl-BE" dirty="0"/>
                    </a:p>
                    <a:p>
                      <a:pPr marL="285750" indent="-285750">
                        <a:buFont typeface="Arial" panose="020B0604020202020204" pitchFamily="34" charset="0"/>
                        <a:buChar char="•"/>
                      </a:pPr>
                      <a:r>
                        <a:rPr lang="nl-BE" dirty="0"/>
                        <a:t>BVA</a:t>
                      </a:r>
                    </a:p>
                    <a:p>
                      <a:pPr marL="285750" indent="-285750">
                        <a:buFont typeface="Arial" panose="020B0604020202020204" pitchFamily="34" charset="0"/>
                        <a:buChar char="•"/>
                      </a:pPr>
                      <a:r>
                        <a:rPr lang="nl-BE" dirty="0" err="1"/>
                        <a:t>BouwUnie</a:t>
                      </a:r>
                      <a:endParaRPr lang="nl-BE" dirty="0"/>
                    </a:p>
                    <a:p>
                      <a:pPr marL="285750" indent="-285750">
                        <a:buFont typeface="Arial" panose="020B0604020202020204" pitchFamily="34" charset="0"/>
                        <a:buChar char="•"/>
                      </a:pPr>
                      <a:endParaRPr lang="nl-BE" dirty="0"/>
                    </a:p>
                    <a:p>
                      <a:endParaRPr lang="nl-BE" dirty="0"/>
                    </a:p>
                  </a:txBody>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xmlns="" val="1737633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25945" y="1351122"/>
            <a:ext cx="8364970" cy="423357"/>
          </a:xfrm>
        </p:spPr>
        <p:txBody>
          <a:bodyPr/>
          <a:lstStyle/>
          <a:p>
            <a:r>
              <a:rPr lang="nl-NL" sz="2400" dirty="0" err="1"/>
              <a:t>Participent</a:t>
            </a:r>
            <a:r>
              <a:rPr lang="nl-NL" sz="2400" dirty="0"/>
              <a:t> </a:t>
            </a:r>
            <a:r>
              <a:rPr lang="nl-NL" sz="2400" dirty="0" err="1"/>
              <a:t>également</a:t>
            </a:r>
            <a:r>
              <a:rPr lang="nl-NL" sz="2400" dirty="0"/>
              <a:t> </a:t>
            </a:r>
            <a:r>
              <a:rPr lang="nl-NL" sz="2400" dirty="0" err="1"/>
              <a:t>aux</a:t>
            </a:r>
            <a:r>
              <a:rPr lang="nl-NL" sz="2400" dirty="0"/>
              <a:t> </a:t>
            </a:r>
            <a:r>
              <a:rPr lang="nl-NL" sz="2400" dirty="0" err="1"/>
              <a:t>travaux</a:t>
            </a:r>
            <a:r>
              <a:rPr lang="nl-NL" sz="2400" dirty="0"/>
              <a:t> de </a:t>
            </a:r>
            <a:r>
              <a:rPr lang="nl-NL" sz="2400" dirty="0" err="1"/>
              <a:t>l’asbl</a:t>
            </a:r>
            <a:r>
              <a:rPr lang="nl-NL" sz="2400" dirty="0"/>
              <a:t> BENOR</a:t>
            </a:r>
          </a:p>
        </p:txBody>
      </p:sp>
      <p:sp>
        <p:nvSpPr>
          <p:cNvPr id="5" name="Tijdelijke aanduiding voor tekst 4"/>
          <p:cNvSpPr>
            <a:spLocks noGrp="1"/>
          </p:cNvSpPr>
          <p:nvPr>
            <p:ph type="body" sz="quarter" idx="12"/>
          </p:nvPr>
        </p:nvSpPr>
        <p:spPr/>
        <p:txBody>
          <a:bodyPr/>
          <a:lstStyle/>
          <a:p>
            <a:r>
              <a:rPr lang="nl-NL" sz="1400" dirty="0" err="1"/>
              <a:t>L’asbl</a:t>
            </a:r>
            <a:r>
              <a:rPr lang="nl-NL" sz="1400" dirty="0"/>
              <a:t> BENOR et la marque BENOR ?</a:t>
            </a:r>
          </a:p>
        </p:txBody>
      </p:sp>
      <p:sp>
        <p:nvSpPr>
          <p:cNvPr id="6" name="Tijdelijke aanduiding voor datum 3"/>
          <p:cNvSpPr txBox="1">
            <a:spLocks/>
          </p:cNvSpPr>
          <p:nvPr/>
        </p:nvSpPr>
        <p:spPr>
          <a:xfrm>
            <a:off x="425946" y="6333560"/>
            <a:ext cx="834647" cy="365125"/>
          </a:xfrm>
          <a:prstGeom prst="rect">
            <a:avLst/>
          </a:prstGeom>
        </p:spPr>
        <p:txBody>
          <a:bodyPr/>
          <a:lstStyle>
            <a:defPPr>
              <a:defRPr lang="nl-NL"/>
            </a:defPPr>
            <a:lvl1pPr marL="0" algn="l" defTabSz="457200" rtl="0" eaLnBrk="1" latinLnBrk="0" hangingPunct="1">
              <a:defRPr sz="1800" kern="1200">
                <a:solidFill>
                  <a:srgbClr val="5D6F8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35636A-6635-CA4F-9E11-9849DEE2209F}" type="slidenum">
              <a:rPr lang="nl-NL" smtClean="0"/>
              <a:pPr/>
              <a:t>14</a:t>
            </a:fld>
            <a:endParaRPr lang="nl-NL" dirty="0"/>
          </a:p>
        </p:txBody>
      </p:sp>
      <p:graphicFrame>
        <p:nvGraphicFramePr>
          <p:cNvPr id="7" name="Tabel 6"/>
          <p:cNvGraphicFramePr>
            <a:graphicFrameLocks noGrp="1"/>
          </p:cNvGraphicFramePr>
          <p:nvPr>
            <p:extLst>
              <p:ext uri="{D42A27DB-BD31-4B8C-83A1-F6EECF244321}">
                <p14:modId xmlns:p14="http://schemas.microsoft.com/office/powerpoint/2010/main" xmlns="" val="1230240249"/>
              </p:ext>
            </p:extLst>
          </p:nvPr>
        </p:nvGraphicFramePr>
        <p:xfrm>
          <a:off x="425946" y="2002073"/>
          <a:ext cx="8211060" cy="3520541"/>
        </p:xfrm>
        <a:graphic>
          <a:graphicData uri="http://schemas.openxmlformats.org/drawingml/2006/table">
            <a:tbl>
              <a:tblPr firstRow="1" bandRow="1">
                <a:tableStyleId>{5C22544A-7EE6-4342-B048-85BDC9FD1C3A}</a:tableStyleId>
              </a:tblPr>
              <a:tblGrid>
                <a:gridCol w="2737020">
                  <a:extLst>
                    <a:ext uri="{9D8B030D-6E8A-4147-A177-3AD203B41FA5}">
                      <a16:colId xmlns:a16="http://schemas.microsoft.com/office/drawing/2014/main" xmlns="" val="20000"/>
                    </a:ext>
                  </a:extLst>
                </a:gridCol>
                <a:gridCol w="2737020">
                  <a:extLst>
                    <a:ext uri="{9D8B030D-6E8A-4147-A177-3AD203B41FA5}">
                      <a16:colId xmlns:a16="http://schemas.microsoft.com/office/drawing/2014/main" xmlns="" val="20001"/>
                    </a:ext>
                  </a:extLst>
                </a:gridCol>
                <a:gridCol w="2737020">
                  <a:extLst>
                    <a:ext uri="{9D8B030D-6E8A-4147-A177-3AD203B41FA5}">
                      <a16:colId xmlns:a16="http://schemas.microsoft.com/office/drawing/2014/main" xmlns="" val="20002"/>
                    </a:ext>
                  </a:extLst>
                </a:gridCol>
              </a:tblGrid>
              <a:tr h="3520541">
                <a:tc>
                  <a:txBody>
                    <a:bodyPr/>
                    <a:lstStyle/>
                    <a:p>
                      <a:pPr marL="285750" indent="-285750">
                        <a:buFont typeface="Arial" panose="020B0604020202020204" pitchFamily="34" charset="0"/>
                        <a:buChar char="•"/>
                      </a:pPr>
                      <a:r>
                        <a:rPr lang="nl-BE" dirty="0" err="1"/>
                        <a:t>Mow</a:t>
                      </a:r>
                      <a:endParaRPr lang="nl-BE" dirty="0"/>
                    </a:p>
                    <a:p>
                      <a:pPr marL="285750" indent="-285750">
                        <a:buFont typeface="Arial" panose="020B0604020202020204" pitchFamily="34" charset="0"/>
                        <a:buChar char="•"/>
                      </a:pPr>
                      <a:r>
                        <a:rPr lang="nl-BE" dirty="0"/>
                        <a:t>SWL</a:t>
                      </a:r>
                    </a:p>
                    <a:p>
                      <a:pPr marL="285750" indent="-285750">
                        <a:buFont typeface="Arial" panose="020B0604020202020204" pitchFamily="34" charset="0"/>
                        <a:buChar char="•"/>
                      </a:pPr>
                      <a:r>
                        <a:rPr lang="nl-BE" dirty="0"/>
                        <a:t>AWV</a:t>
                      </a:r>
                    </a:p>
                    <a:p>
                      <a:pPr marL="285750" indent="-285750">
                        <a:buFont typeface="Arial" panose="020B0604020202020204" pitchFamily="34" charset="0"/>
                        <a:buChar char="•"/>
                      </a:pPr>
                      <a:r>
                        <a:rPr lang="nl-BE" dirty="0">
                          <a:solidFill>
                            <a:srgbClr val="FF0000"/>
                          </a:solidFill>
                        </a:rPr>
                        <a:t>SPW</a:t>
                      </a:r>
                    </a:p>
                    <a:p>
                      <a:pPr marL="285750" indent="-285750">
                        <a:buFont typeface="Arial" panose="020B0604020202020204" pitchFamily="34" charset="0"/>
                        <a:buChar char="•"/>
                      </a:pPr>
                      <a:r>
                        <a:rPr lang="nl-BE" dirty="0"/>
                        <a:t>Infrabel</a:t>
                      </a:r>
                    </a:p>
                    <a:p>
                      <a:pPr marL="285750" indent="-285750">
                        <a:buFont typeface="Arial" panose="020B0604020202020204" pitchFamily="34" charset="0"/>
                        <a:buChar char="•"/>
                      </a:pPr>
                      <a:r>
                        <a:rPr lang="nl-BE" dirty="0"/>
                        <a:t>VMSW</a:t>
                      </a:r>
                    </a:p>
                    <a:p>
                      <a:pPr marL="285750" indent="-285750">
                        <a:buFont typeface="Arial" panose="020B0604020202020204" pitchFamily="34" charset="0"/>
                        <a:buChar char="•"/>
                      </a:pPr>
                      <a:r>
                        <a:rPr lang="nl-BE" dirty="0"/>
                        <a:t>SPF</a:t>
                      </a:r>
                      <a:r>
                        <a:rPr lang="nl-BE" baseline="0" dirty="0"/>
                        <a:t> Intérieur</a:t>
                      </a:r>
                    </a:p>
                    <a:p>
                      <a:pPr marL="285750" indent="-285750">
                        <a:buFont typeface="Arial" panose="020B0604020202020204" pitchFamily="34" charset="0"/>
                        <a:buChar char="•"/>
                      </a:pPr>
                      <a:r>
                        <a:rPr lang="nl-BE" baseline="0" dirty="0"/>
                        <a:t>Régie</a:t>
                      </a:r>
                    </a:p>
                    <a:p>
                      <a:endParaRPr lang="nl-BE" dirty="0"/>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800" b="1" kern="1200" dirty="0" err="1">
                          <a:solidFill>
                            <a:schemeClr val="lt1"/>
                          </a:solidFill>
                          <a:latin typeface="+mn-lt"/>
                          <a:ea typeface="+mn-ea"/>
                          <a:cs typeface="+mn-cs"/>
                        </a:rPr>
                        <a:t>Aquaflanders</a:t>
                      </a:r>
                      <a:endParaRPr lang="nl-BE" sz="1800" b="1" kern="1200" dirty="0">
                        <a:solidFill>
                          <a:schemeClr val="lt1"/>
                        </a:solidFill>
                        <a:latin typeface="+mn-l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800" b="1" kern="1200" dirty="0" err="1">
                          <a:solidFill>
                            <a:schemeClr val="lt1"/>
                          </a:solidFill>
                          <a:latin typeface="+mn-lt"/>
                          <a:ea typeface="+mn-ea"/>
                          <a:cs typeface="+mn-cs"/>
                        </a:rPr>
                        <a:t>Vlario</a:t>
                      </a:r>
                      <a:endParaRPr lang="nl-BE" sz="1800" b="1" kern="1200" dirty="0">
                        <a:solidFill>
                          <a:schemeClr val="lt1"/>
                        </a:solidFill>
                        <a:latin typeface="+mn-lt"/>
                        <a:ea typeface="+mn-ea"/>
                        <a:cs typeface="+mn-cs"/>
                      </a:endParaRPr>
                    </a:p>
                    <a:p>
                      <a:pPr marL="285750" indent="-285750">
                        <a:buFont typeface="Arial" panose="020B0604020202020204" pitchFamily="34" charset="0"/>
                        <a:buChar char="•"/>
                      </a:pPr>
                      <a:r>
                        <a:rPr lang="nl-BE" baseline="0" dirty="0" err="1"/>
                        <a:t>Assoc</a:t>
                      </a:r>
                      <a:r>
                        <a:rPr lang="nl-BE" baseline="0" dirty="0"/>
                        <a:t>. de pompiers</a:t>
                      </a:r>
                      <a:endParaRPr lang="nl-BE" dirty="0"/>
                    </a:p>
                    <a:p>
                      <a:pPr marL="285750" indent="-285750">
                        <a:buFont typeface="Arial" panose="020B0604020202020204" pitchFamily="34" charset="0"/>
                        <a:buChar char="•"/>
                      </a:pPr>
                      <a:r>
                        <a:rPr lang="nl-BE" dirty="0" err="1"/>
                        <a:t>Assoc</a:t>
                      </a:r>
                      <a:r>
                        <a:rPr lang="nl-BE" dirty="0"/>
                        <a:t>. de communes et </a:t>
                      </a:r>
                      <a:r>
                        <a:rPr lang="nl-BE" dirty="0" err="1"/>
                        <a:t>provinces</a:t>
                      </a:r>
                      <a:endParaRPr lang="nl-BE" dirty="0"/>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BE" sz="1800" b="1" kern="1200" dirty="0">
                        <a:solidFill>
                          <a:schemeClr val="lt1"/>
                        </a:solidFill>
                        <a:latin typeface="+mn-lt"/>
                        <a:ea typeface="+mn-ea"/>
                        <a:cs typeface="+mn-cs"/>
                      </a:endParaRPr>
                    </a:p>
                    <a:p>
                      <a:endParaRPr lang="nl-BE" dirty="0"/>
                    </a:p>
                  </a:txBody>
                  <a:tcPr/>
                </a:tc>
                <a:tc>
                  <a:txBody>
                    <a:bodyPr/>
                    <a:lstStyle/>
                    <a:p>
                      <a:pPr marL="285750" indent="-285750">
                        <a:buFont typeface="Arial" panose="020B0604020202020204" pitchFamily="34" charset="0"/>
                        <a:buChar char="•"/>
                      </a:pPr>
                      <a:endParaRPr lang="nl-BE" dirty="0"/>
                    </a:p>
                    <a:p>
                      <a:endParaRPr lang="nl-BE" dirty="0"/>
                    </a:p>
                  </a:txBody>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xmlns="" val="854529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25945" y="1351122"/>
            <a:ext cx="8089885" cy="650951"/>
          </a:xfrm>
        </p:spPr>
        <p:txBody>
          <a:bodyPr/>
          <a:lstStyle/>
          <a:p>
            <a:r>
              <a:rPr lang="nl-NL" sz="2400" dirty="0" err="1"/>
              <a:t>Composition</a:t>
            </a:r>
            <a:r>
              <a:rPr lang="nl-NL" sz="2400" dirty="0"/>
              <a:t> </a:t>
            </a:r>
            <a:r>
              <a:rPr lang="nl-NL" sz="2400" dirty="0" err="1"/>
              <a:t>asbl</a:t>
            </a:r>
            <a:r>
              <a:rPr lang="nl-NL" sz="2400" dirty="0"/>
              <a:t> BENOR</a:t>
            </a:r>
          </a:p>
        </p:txBody>
      </p:sp>
      <p:sp>
        <p:nvSpPr>
          <p:cNvPr id="3" name="Subtitel 2"/>
          <p:cNvSpPr>
            <a:spLocks noGrp="1"/>
          </p:cNvSpPr>
          <p:nvPr>
            <p:ph type="subTitle" idx="1"/>
          </p:nvPr>
        </p:nvSpPr>
        <p:spPr>
          <a:xfrm>
            <a:off x="425946" y="1876926"/>
            <a:ext cx="8595506" cy="4193935"/>
          </a:xfrm>
        </p:spPr>
        <p:txBody>
          <a:bodyPr/>
          <a:lstStyle/>
          <a:p>
            <a:r>
              <a:rPr lang="nl-NL" sz="1800" b="1" dirty="0"/>
              <a:t>4 </a:t>
            </a:r>
            <a:r>
              <a:rPr lang="nl-NL" sz="1800" b="1" dirty="0" err="1"/>
              <a:t>catégories</a:t>
            </a:r>
            <a:r>
              <a:rPr lang="nl-NL" sz="1800" b="1" dirty="0"/>
              <a:t> de </a:t>
            </a:r>
            <a:r>
              <a:rPr lang="nl-NL" sz="1800" b="1" dirty="0" err="1"/>
              <a:t>membres</a:t>
            </a:r>
            <a:r>
              <a:rPr lang="nl-NL" sz="1800" b="1" dirty="0"/>
              <a:t>:</a:t>
            </a:r>
          </a:p>
          <a:p>
            <a:pPr marL="0" indent="0">
              <a:buNone/>
            </a:pPr>
            <a:r>
              <a:rPr lang="nl-NL" sz="1800" dirty="0"/>
              <a:t>	</a:t>
            </a:r>
            <a:r>
              <a:rPr lang="nl-NL" sz="1600" dirty="0"/>
              <a:t>- Les </a:t>
            </a:r>
            <a:r>
              <a:rPr lang="nl-NL" sz="1600" dirty="0" err="1"/>
              <a:t>utilisateurs</a:t>
            </a:r>
            <a:r>
              <a:rPr lang="nl-NL" sz="1600" dirty="0"/>
              <a:t> </a:t>
            </a:r>
            <a:r>
              <a:rPr lang="nl-NL" sz="1600" dirty="0" err="1"/>
              <a:t>publics</a:t>
            </a:r>
            <a:r>
              <a:rPr lang="nl-NL" sz="1600" dirty="0"/>
              <a:t> (</a:t>
            </a:r>
            <a:r>
              <a:rPr lang="nl-NL" sz="1600" dirty="0" err="1"/>
              <a:t>pouvoirs</a:t>
            </a:r>
            <a:r>
              <a:rPr lang="nl-NL" sz="1600" dirty="0"/>
              <a:t> </a:t>
            </a:r>
            <a:r>
              <a:rPr lang="nl-NL" sz="1600" dirty="0" err="1"/>
              <a:t>publics</a:t>
            </a:r>
            <a:r>
              <a:rPr lang="nl-NL" sz="1600" dirty="0"/>
              <a:t> et </a:t>
            </a:r>
            <a:r>
              <a:rPr lang="nl-NL" sz="1600" dirty="0" err="1"/>
              <a:t>parastateux</a:t>
            </a:r>
            <a:r>
              <a:rPr lang="nl-NL" sz="1600" dirty="0"/>
              <a:t> </a:t>
            </a:r>
            <a:r>
              <a:rPr lang="nl-NL" sz="1600" dirty="0" err="1"/>
              <a:t>fédéraux</a:t>
            </a:r>
            <a:r>
              <a:rPr lang="nl-NL" sz="1600" dirty="0"/>
              <a:t> et </a:t>
            </a:r>
            <a:r>
              <a:rPr lang="nl-NL" sz="1600" dirty="0" err="1"/>
              <a:t>régionaux</a:t>
            </a:r>
            <a:r>
              <a:rPr lang="nl-NL" sz="1600" dirty="0"/>
              <a:t>)</a:t>
            </a:r>
          </a:p>
          <a:p>
            <a:pPr marL="0" indent="0">
              <a:buNone/>
            </a:pPr>
            <a:r>
              <a:rPr lang="nl-NL" sz="1600" dirty="0"/>
              <a:t>	- Les </a:t>
            </a:r>
            <a:r>
              <a:rPr lang="nl-NL" sz="1600" dirty="0" err="1"/>
              <a:t>utilisateurs</a:t>
            </a:r>
            <a:r>
              <a:rPr lang="nl-NL" sz="1600" dirty="0"/>
              <a:t> privés (CNC, FAB, ORI, </a:t>
            </a:r>
            <a:r>
              <a:rPr lang="nl-NL" sz="1600" dirty="0" err="1"/>
              <a:t>assureurs</a:t>
            </a:r>
            <a:r>
              <a:rPr lang="nl-NL" sz="1600" dirty="0"/>
              <a:t>, </a:t>
            </a:r>
            <a:r>
              <a:rPr lang="nl-NL" sz="1600" dirty="0" err="1"/>
              <a:t>consommateurs</a:t>
            </a:r>
            <a:r>
              <a:rPr lang="nl-NL" sz="1600" dirty="0"/>
              <a:t>,…)</a:t>
            </a:r>
          </a:p>
          <a:p>
            <a:pPr marL="0" indent="0">
              <a:buNone/>
            </a:pPr>
            <a:r>
              <a:rPr lang="nl-NL" sz="1600" dirty="0">
                <a:solidFill>
                  <a:srgbClr val="2D6A9B"/>
                </a:solidFill>
              </a:rPr>
              <a:t>	- Les </a:t>
            </a:r>
            <a:r>
              <a:rPr lang="nl-NL" sz="1600" dirty="0" err="1">
                <a:solidFill>
                  <a:srgbClr val="2D6A9B"/>
                </a:solidFill>
              </a:rPr>
              <a:t>fabricants</a:t>
            </a:r>
            <a:r>
              <a:rPr lang="nl-NL" sz="1600" dirty="0">
                <a:solidFill>
                  <a:srgbClr val="2D6A9B"/>
                </a:solidFill>
              </a:rPr>
              <a:t> (</a:t>
            </a:r>
            <a:r>
              <a:rPr lang="nl-NL" sz="1600" dirty="0" err="1">
                <a:solidFill>
                  <a:srgbClr val="2D6A9B"/>
                </a:solidFill>
              </a:rPr>
              <a:t>membres</a:t>
            </a:r>
            <a:r>
              <a:rPr lang="nl-NL" sz="1600" dirty="0">
                <a:solidFill>
                  <a:srgbClr val="2D6A9B"/>
                </a:solidFill>
              </a:rPr>
              <a:t> du PMC, et </a:t>
            </a:r>
            <a:r>
              <a:rPr lang="nl-NL" sz="1600" dirty="0" err="1">
                <a:solidFill>
                  <a:srgbClr val="2D6A9B"/>
                </a:solidFill>
              </a:rPr>
              <a:t>autres</a:t>
            </a:r>
            <a:r>
              <a:rPr lang="nl-NL" sz="1600" dirty="0">
                <a:solidFill>
                  <a:srgbClr val="2D6A9B"/>
                </a:solidFill>
              </a:rPr>
              <a:t>)</a:t>
            </a:r>
          </a:p>
          <a:p>
            <a:pPr marL="0" indent="0">
              <a:buNone/>
            </a:pPr>
            <a:r>
              <a:rPr lang="nl-NL" sz="1600" dirty="0"/>
              <a:t>	- Les </a:t>
            </a:r>
            <a:r>
              <a:rPr lang="nl-NL" sz="1600" dirty="0" err="1"/>
              <a:t>organisations</a:t>
            </a:r>
            <a:r>
              <a:rPr lang="nl-NL" sz="1600" dirty="0"/>
              <a:t> </a:t>
            </a:r>
            <a:r>
              <a:rPr lang="nl-NL" sz="1600" dirty="0" err="1"/>
              <a:t>sectorielles</a:t>
            </a:r>
            <a:r>
              <a:rPr lang="nl-NL" sz="1600" dirty="0"/>
              <a:t> (OSO) et les organismes </a:t>
            </a:r>
            <a:r>
              <a:rPr lang="nl-NL" sz="1600" dirty="0" err="1"/>
              <a:t>certificateurs</a:t>
            </a:r>
            <a:r>
              <a:rPr lang="nl-NL" sz="1600" dirty="0"/>
              <a:t> (OCI) </a:t>
            </a:r>
            <a:r>
              <a:rPr lang="nl-NL" sz="1600" dirty="0" err="1"/>
              <a:t>ainsi</a:t>
            </a:r>
            <a:r>
              <a:rPr lang="nl-NL" sz="1600" dirty="0"/>
              <a:t> que </a:t>
            </a:r>
          </a:p>
          <a:p>
            <a:pPr marL="0" indent="0">
              <a:buNone/>
            </a:pPr>
            <a:r>
              <a:rPr lang="nl-NL" sz="1600" dirty="0"/>
              <a:t>          les </a:t>
            </a:r>
            <a:r>
              <a:rPr lang="nl-NL" sz="1600" dirty="0" err="1"/>
              <a:t>centres</a:t>
            </a:r>
            <a:r>
              <a:rPr lang="nl-NL" sz="1600" dirty="0"/>
              <a:t> de recherche et les experts </a:t>
            </a:r>
            <a:r>
              <a:rPr lang="nl-NL" sz="1600" dirty="0" err="1"/>
              <a:t>indépendants</a:t>
            </a:r>
            <a:r>
              <a:rPr lang="nl-NL" sz="1600" dirty="0"/>
              <a:t>: </a:t>
            </a:r>
            <a:r>
              <a:rPr lang="nl-NL" sz="1600" dirty="0" err="1"/>
              <a:t>Seco</a:t>
            </a:r>
            <a:r>
              <a:rPr lang="nl-NL" sz="1600" dirty="0"/>
              <a:t>, BCCA, CSTC, CRR, </a:t>
            </a:r>
          </a:p>
          <a:p>
            <a:pPr marL="0" indent="0">
              <a:buNone/>
            </a:pPr>
            <a:r>
              <a:rPr lang="nl-NL" sz="1600" dirty="0"/>
              <a:t>   	  Cric, </a:t>
            </a:r>
            <a:r>
              <a:rPr lang="nl-NL" sz="1600" dirty="0" err="1"/>
              <a:t>Copro</a:t>
            </a:r>
            <a:r>
              <a:rPr lang="nl-NL" sz="1600" dirty="0"/>
              <a:t>, Probeton,…</a:t>
            </a:r>
          </a:p>
          <a:p>
            <a:r>
              <a:rPr lang="nl-NL" sz="1800" b="1" dirty="0"/>
              <a:t>Président: Paul Meekels </a:t>
            </a:r>
            <a:r>
              <a:rPr lang="fr-FR" sz="1800" b="1" dirty="0"/>
              <a:t>(Administration flamande – Mobilité et Travaux publics)</a:t>
            </a:r>
          </a:p>
          <a:p>
            <a:r>
              <a:rPr lang="nl-NL" sz="1800" b="1" dirty="0" err="1"/>
              <a:t>Vice-président</a:t>
            </a:r>
            <a:r>
              <a:rPr lang="nl-NL" sz="1800" b="1" dirty="0"/>
              <a:t>: Eddy Dano (représentant des </a:t>
            </a:r>
            <a:r>
              <a:rPr lang="nl-NL" sz="1800" b="1" dirty="0" err="1"/>
              <a:t>producteurs-fabricants</a:t>
            </a:r>
            <a:r>
              <a:rPr lang="nl-NL" sz="1800" b="1" dirty="0"/>
              <a:t> FEBE)</a:t>
            </a:r>
          </a:p>
          <a:p>
            <a:r>
              <a:rPr lang="nl-NL" sz="1800" b="1" dirty="0"/>
              <a:t>Président de la </a:t>
            </a:r>
            <a:r>
              <a:rPr lang="nl-NL" sz="1800" b="1" dirty="0" err="1"/>
              <a:t>Commission</a:t>
            </a:r>
            <a:r>
              <a:rPr lang="nl-NL" sz="1800" b="1" dirty="0"/>
              <a:t> </a:t>
            </a:r>
            <a:r>
              <a:rPr lang="nl-NL" sz="1800" b="1" dirty="0" err="1"/>
              <a:t>technique</a:t>
            </a:r>
            <a:r>
              <a:rPr lang="nl-NL" sz="1800" b="1" dirty="0"/>
              <a:t>: Benny De Blaere (</a:t>
            </a:r>
            <a:r>
              <a:rPr lang="nl-NL" sz="1800" b="1" dirty="0" err="1"/>
              <a:t>Seco</a:t>
            </a:r>
            <a:r>
              <a:rPr lang="nl-NL" sz="1800" b="1" dirty="0"/>
              <a:t>-BCCA)</a:t>
            </a:r>
          </a:p>
          <a:p>
            <a:r>
              <a:rPr lang="nl-NL" sz="1800" b="1" dirty="0"/>
              <a:t>Secrétaire </a:t>
            </a:r>
            <a:r>
              <a:rPr lang="nl-NL" sz="1800" b="1" dirty="0" err="1"/>
              <a:t>général</a:t>
            </a:r>
            <a:r>
              <a:rPr lang="nl-NL" sz="1800" b="1" dirty="0"/>
              <a:t>: Patrice Dresse (</a:t>
            </a:r>
            <a:r>
              <a:rPr lang="nl-NL" sz="1800" b="1" dirty="0" err="1"/>
              <a:t>Fédération</a:t>
            </a:r>
            <a:r>
              <a:rPr lang="nl-NL" sz="1800" b="1" dirty="0"/>
              <a:t> des Entrepreneurs </a:t>
            </a:r>
            <a:r>
              <a:rPr lang="nl-NL" sz="1800" b="1" dirty="0" err="1"/>
              <a:t>Généraux</a:t>
            </a:r>
            <a:r>
              <a:rPr lang="nl-NL" sz="1800" b="1" dirty="0"/>
              <a:t> de la Construction – </a:t>
            </a:r>
            <a:r>
              <a:rPr lang="nl-NL" sz="1800" b="1" dirty="0" err="1"/>
              <a:t>Confédération</a:t>
            </a:r>
            <a:r>
              <a:rPr lang="nl-NL" sz="1800" b="1" dirty="0"/>
              <a:t> Construction)</a:t>
            </a:r>
          </a:p>
        </p:txBody>
      </p:sp>
      <p:sp>
        <p:nvSpPr>
          <p:cNvPr id="5" name="Tijdelijke aanduiding voor tekst 4"/>
          <p:cNvSpPr>
            <a:spLocks noGrp="1"/>
          </p:cNvSpPr>
          <p:nvPr>
            <p:ph type="body" sz="quarter" idx="12"/>
          </p:nvPr>
        </p:nvSpPr>
        <p:spPr/>
        <p:txBody>
          <a:bodyPr/>
          <a:lstStyle/>
          <a:p>
            <a:r>
              <a:rPr lang="nl-NL" sz="1400" dirty="0" err="1"/>
              <a:t>L’asbl</a:t>
            </a:r>
            <a:r>
              <a:rPr lang="nl-NL" sz="1400" dirty="0"/>
              <a:t> BENOR et la marque BENOR ?</a:t>
            </a:r>
          </a:p>
        </p:txBody>
      </p:sp>
      <p:sp>
        <p:nvSpPr>
          <p:cNvPr id="6" name="Tijdelijke aanduiding voor datum 3"/>
          <p:cNvSpPr txBox="1">
            <a:spLocks/>
          </p:cNvSpPr>
          <p:nvPr/>
        </p:nvSpPr>
        <p:spPr>
          <a:xfrm>
            <a:off x="425946" y="6333560"/>
            <a:ext cx="834647" cy="365125"/>
          </a:xfrm>
          <a:prstGeom prst="rect">
            <a:avLst/>
          </a:prstGeom>
        </p:spPr>
        <p:txBody>
          <a:bodyPr/>
          <a:lstStyle>
            <a:defPPr>
              <a:defRPr lang="nl-NL"/>
            </a:defPPr>
            <a:lvl1pPr marL="0" algn="l" defTabSz="457200" rtl="0" eaLnBrk="1" latinLnBrk="0" hangingPunct="1">
              <a:defRPr sz="1800" kern="1200">
                <a:solidFill>
                  <a:srgbClr val="5D6F8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35636A-6635-CA4F-9E11-9849DEE2209F}" type="slidenum">
              <a:rPr lang="nl-NL" smtClean="0"/>
              <a:pPr/>
              <a:t>15</a:t>
            </a:fld>
            <a:endParaRPr lang="nl-NL" dirty="0"/>
          </a:p>
        </p:txBody>
      </p:sp>
    </p:spTree>
    <p:extLst>
      <p:ext uri="{BB962C8B-B14F-4D97-AF65-F5344CB8AC3E}">
        <p14:creationId xmlns:p14="http://schemas.microsoft.com/office/powerpoint/2010/main" xmlns="" val="1334896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25945" y="1351122"/>
            <a:ext cx="8089885" cy="650951"/>
          </a:xfrm>
        </p:spPr>
        <p:txBody>
          <a:bodyPr/>
          <a:lstStyle/>
          <a:p>
            <a:r>
              <a:rPr lang="nl-NL" sz="2400" dirty="0"/>
              <a:t>Principes </a:t>
            </a:r>
            <a:r>
              <a:rPr lang="nl-NL" sz="2400" dirty="0" err="1"/>
              <a:t>généraux</a:t>
            </a:r>
            <a:endParaRPr lang="nl-NL" sz="2400" dirty="0"/>
          </a:p>
        </p:txBody>
      </p:sp>
      <p:sp>
        <p:nvSpPr>
          <p:cNvPr id="3" name="Subtitel 2"/>
          <p:cNvSpPr>
            <a:spLocks noGrp="1"/>
          </p:cNvSpPr>
          <p:nvPr>
            <p:ph type="subTitle" idx="1"/>
          </p:nvPr>
        </p:nvSpPr>
        <p:spPr>
          <a:xfrm>
            <a:off x="425946" y="2002073"/>
            <a:ext cx="8089885" cy="3847742"/>
          </a:xfrm>
        </p:spPr>
        <p:txBody>
          <a:bodyPr/>
          <a:lstStyle/>
          <a:p>
            <a:r>
              <a:rPr lang="nl-BE" sz="2000" dirty="0" err="1"/>
              <a:t>Gestion</a:t>
            </a:r>
            <a:r>
              <a:rPr lang="nl-BE" sz="2000" dirty="0"/>
              <a:t>: </a:t>
            </a:r>
            <a:r>
              <a:rPr lang="nl-BE" sz="2000" dirty="0" err="1"/>
              <a:t>l’asbl</a:t>
            </a:r>
            <a:r>
              <a:rPr lang="nl-BE" sz="2000" dirty="0"/>
              <a:t> BENOR </a:t>
            </a:r>
          </a:p>
          <a:p>
            <a:r>
              <a:rPr lang="fr-FR" sz="2000" dirty="0"/>
              <a:t>Une marque de qualité volontaire</a:t>
            </a:r>
          </a:p>
          <a:p>
            <a:r>
              <a:rPr lang="fr-FR" sz="2000" dirty="0"/>
              <a:t>Basée sur des critères vérifiables de façon objective et non discriminatoires: établis par consensus entre toutes les parties concernées</a:t>
            </a:r>
          </a:p>
          <a:p>
            <a:r>
              <a:rPr lang="fr-FR" sz="2000" dirty="0"/>
              <a:t>L’organisme de certification, à titre de tierce partie indépendante, reconnaît, à l’aide de contrôles externes réguliers et effectifs, qu’il existe une confiance suffisante dans la capacité du producteur à garantir la conformité du produit. </a:t>
            </a:r>
          </a:p>
          <a:p>
            <a:r>
              <a:rPr lang="fr-FR" sz="2000" dirty="0"/>
              <a:t>Objectifs: qualité, sécurité, santé, la protection des consommateurs</a:t>
            </a:r>
            <a:endParaRPr lang="nl-BE" sz="2000" dirty="0"/>
          </a:p>
        </p:txBody>
      </p:sp>
      <p:sp>
        <p:nvSpPr>
          <p:cNvPr id="5" name="Tijdelijke aanduiding voor tekst 4"/>
          <p:cNvSpPr>
            <a:spLocks noGrp="1"/>
          </p:cNvSpPr>
          <p:nvPr>
            <p:ph type="body" sz="quarter" idx="12"/>
          </p:nvPr>
        </p:nvSpPr>
        <p:spPr/>
        <p:txBody>
          <a:bodyPr/>
          <a:lstStyle/>
          <a:p>
            <a:r>
              <a:rPr lang="nl-NL" sz="1400" dirty="0" err="1"/>
              <a:t>L’asbl</a:t>
            </a:r>
            <a:r>
              <a:rPr lang="nl-NL" sz="1400" dirty="0"/>
              <a:t> BENOR et la marque BENOR ?</a:t>
            </a:r>
          </a:p>
        </p:txBody>
      </p:sp>
      <p:sp>
        <p:nvSpPr>
          <p:cNvPr id="6" name="Tijdelijke aanduiding voor datum 3"/>
          <p:cNvSpPr txBox="1">
            <a:spLocks/>
          </p:cNvSpPr>
          <p:nvPr/>
        </p:nvSpPr>
        <p:spPr>
          <a:xfrm>
            <a:off x="425946" y="6333560"/>
            <a:ext cx="834647" cy="365125"/>
          </a:xfrm>
          <a:prstGeom prst="rect">
            <a:avLst/>
          </a:prstGeom>
        </p:spPr>
        <p:txBody>
          <a:bodyPr/>
          <a:lstStyle>
            <a:defPPr>
              <a:defRPr lang="nl-NL"/>
            </a:defPPr>
            <a:lvl1pPr marL="0" algn="l" defTabSz="457200" rtl="0" eaLnBrk="1" latinLnBrk="0" hangingPunct="1">
              <a:defRPr sz="1800" kern="1200">
                <a:solidFill>
                  <a:srgbClr val="5D6F8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35636A-6635-CA4F-9E11-9849DEE2209F}" type="slidenum">
              <a:rPr lang="nl-NL" smtClean="0"/>
              <a:pPr/>
              <a:t>16</a:t>
            </a:fld>
            <a:endParaRPr lang="nl-NL" dirty="0"/>
          </a:p>
        </p:txBody>
      </p:sp>
    </p:spTree>
    <p:extLst>
      <p:ext uri="{BB962C8B-B14F-4D97-AF65-F5344CB8AC3E}">
        <p14:creationId xmlns:p14="http://schemas.microsoft.com/office/powerpoint/2010/main" xmlns="" val="1734008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2"/>
          </p:nvPr>
        </p:nvSpPr>
        <p:spPr/>
        <p:txBody>
          <a:bodyPr/>
          <a:lstStyle/>
          <a:p>
            <a:r>
              <a:rPr lang="nl-NL" sz="1400" dirty="0" err="1"/>
              <a:t>L’asbl</a:t>
            </a:r>
            <a:r>
              <a:rPr lang="nl-NL" sz="1400" dirty="0"/>
              <a:t> BENOR et la marque BENOR ?</a:t>
            </a:r>
          </a:p>
        </p:txBody>
      </p:sp>
      <p:sp>
        <p:nvSpPr>
          <p:cNvPr id="6" name="Tijdelijke aanduiding voor datum 3"/>
          <p:cNvSpPr txBox="1">
            <a:spLocks/>
          </p:cNvSpPr>
          <p:nvPr/>
        </p:nvSpPr>
        <p:spPr>
          <a:xfrm>
            <a:off x="425946" y="6333560"/>
            <a:ext cx="834647" cy="365125"/>
          </a:xfrm>
          <a:prstGeom prst="rect">
            <a:avLst/>
          </a:prstGeom>
        </p:spPr>
        <p:txBody>
          <a:bodyPr/>
          <a:lstStyle>
            <a:defPPr>
              <a:defRPr lang="nl-NL"/>
            </a:defPPr>
            <a:lvl1pPr marL="0" algn="l" defTabSz="457200" rtl="0" eaLnBrk="1" latinLnBrk="0" hangingPunct="1">
              <a:defRPr sz="1800" kern="1200">
                <a:solidFill>
                  <a:srgbClr val="5D6F8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35636A-6635-CA4F-9E11-9849DEE2209F}" type="slidenum">
              <a:rPr lang="nl-NL" smtClean="0"/>
              <a:pPr/>
              <a:t>17</a:t>
            </a:fld>
            <a:endParaRPr lang="nl-NL" dirty="0"/>
          </a:p>
        </p:txBody>
      </p:sp>
      <p:sp>
        <p:nvSpPr>
          <p:cNvPr id="7" name="Rectangle 6"/>
          <p:cNvSpPr/>
          <p:nvPr/>
        </p:nvSpPr>
        <p:spPr>
          <a:xfrm>
            <a:off x="281092" y="1555272"/>
            <a:ext cx="4218480" cy="4524315"/>
          </a:xfrm>
          <a:prstGeom prst="rect">
            <a:avLst/>
          </a:prstGeom>
        </p:spPr>
        <p:txBody>
          <a:bodyPr wrap="square">
            <a:spAutoFit/>
          </a:bodyPr>
          <a:lstStyle/>
          <a:p>
            <a:r>
              <a:rPr lang="fr-BE" dirty="0">
                <a:latin typeface="HelveticaNeue-Roman"/>
              </a:rPr>
              <a:t>• Dispositifs routiers de retenue</a:t>
            </a:r>
          </a:p>
          <a:p>
            <a:r>
              <a:rPr lang="fr-BE" dirty="0">
                <a:latin typeface="HelveticaNeue-Roman"/>
              </a:rPr>
              <a:t>• Système de conduites synthétiques </a:t>
            </a:r>
          </a:p>
          <a:p>
            <a:r>
              <a:rPr lang="fr-BE" dirty="0">
                <a:latin typeface="HelveticaNeue-Roman"/>
              </a:rPr>
              <a:t>et produits connexes</a:t>
            </a:r>
          </a:p>
          <a:p>
            <a:r>
              <a:rPr lang="fr-BE" dirty="0">
                <a:latin typeface="HelveticaNeue-Roman"/>
              </a:rPr>
              <a:t>• Béton</a:t>
            </a:r>
          </a:p>
          <a:p>
            <a:r>
              <a:rPr lang="fr-BE" dirty="0">
                <a:latin typeface="HelveticaNeue-Roman"/>
              </a:rPr>
              <a:t>• Mortiers</a:t>
            </a:r>
          </a:p>
          <a:p>
            <a:r>
              <a:rPr lang="fr-BE" dirty="0">
                <a:latin typeface="HelveticaNeue-Roman"/>
              </a:rPr>
              <a:t>• Réparation du béton</a:t>
            </a:r>
          </a:p>
          <a:p>
            <a:r>
              <a:rPr lang="fr-BE" dirty="0">
                <a:latin typeface="HelveticaNeue-Roman"/>
              </a:rPr>
              <a:t>• Pierre naturelle pour les bâtiments</a:t>
            </a:r>
          </a:p>
          <a:p>
            <a:r>
              <a:rPr lang="fr-BE" dirty="0">
                <a:latin typeface="HelveticaNeue-Roman"/>
              </a:rPr>
              <a:t>• Produits en béton</a:t>
            </a:r>
          </a:p>
          <a:p>
            <a:r>
              <a:rPr lang="fr-BE" dirty="0">
                <a:latin typeface="HelveticaNeue-Roman"/>
              </a:rPr>
              <a:t>• Pierre naturelle pour la voirie</a:t>
            </a:r>
          </a:p>
          <a:p>
            <a:r>
              <a:rPr lang="fr-BE" dirty="0">
                <a:latin typeface="HelveticaNeue-Roman"/>
              </a:rPr>
              <a:t>• Ciment</a:t>
            </a:r>
          </a:p>
          <a:p>
            <a:r>
              <a:rPr lang="fr-BE" dirty="0">
                <a:latin typeface="HelveticaNeue-Roman"/>
              </a:rPr>
              <a:t>• Portes et extincteurs d’incendie</a:t>
            </a:r>
          </a:p>
          <a:p>
            <a:r>
              <a:rPr lang="fr-BE" dirty="0">
                <a:latin typeface="HelveticaNeue-Roman"/>
              </a:rPr>
              <a:t>• Produits de toiture</a:t>
            </a:r>
          </a:p>
          <a:p>
            <a:r>
              <a:rPr lang="fr-BE" dirty="0">
                <a:latin typeface="HelveticaNeue-Roman"/>
              </a:rPr>
              <a:t>• Produits en terre cuite</a:t>
            </a:r>
          </a:p>
          <a:p>
            <a:r>
              <a:rPr lang="fr-BE" dirty="0">
                <a:latin typeface="HelveticaNeue-Roman"/>
              </a:rPr>
              <a:t>• Verre</a:t>
            </a:r>
          </a:p>
          <a:p>
            <a:r>
              <a:rPr lang="fr-BE" dirty="0">
                <a:latin typeface="HelveticaNeue-Roman"/>
              </a:rPr>
              <a:t>• Produits en fibre-ciment</a:t>
            </a:r>
          </a:p>
          <a:p>
            <a:r>
              <a:rPr lang="fr-BE" dirty="0">
                <a:latin typeface="HelveticaNeue-Roman"/>
              </a:rPr>
              <a:t>• Fonte</a:t>
            </a:r>
          </a:p>
        </p:txBody>
      </p:sp>
      <p:sp>
        <p:nvSpPr>
          <p:cNvPr id="8" name="ZoneTexte 7"/>
          <p:cNvSpPr txBox="1"/>
          <p:nvPr/>
        </p:nvSpPr>
        <p:spPr>
          <a:xfrm>
            <a:off x="4499572" y="1555272"/>
            <a:ext cx="4363771" cy="4247317"/>
          </a:xfrm>
          <a:prstGeom prst="rect">
            <a:avLst/>
          </a:prstGeom>
          <a:noFill/>
        </p:spPr>
        <p:txBody>
          <a:bodyPr wrap="square" rtlCol="0">
            <a:spAutoFit/>
          </a:bodyPr>
          <a:lstStyle/>
          <a:p>
            <a:r>
              <a:rPr lang="fr-BE" dirty="0">
                <a:latin typeface="HelveticaNeue-Roman"/>
              </a:rPr>
              <a:t>• Acier pour béton armé</a:t>
            </a:r>
          </a:p>
          <a:p>
            <a:r>
              <a:rPr lang="fr-BE" dirty="0">
                <a:latin typeface="HelveticaNeue-Roman"/>
              </a:rPr>
              <a:t>• Granulats</a:t>
            </a:r>
          </a:p>
          <a:p>
            <a:r>
              <a:rPr lang="fr-BE" dirty="0">
                <a:latin typeface="HelveticaNeue-Roman"/>
              </a:rPr>
              <a:t>• Chaudronnerie</a:t>
            </a:r>
          </a:p>
          <a:p>
            <a:r>
              <a:rPr lang="fr-BE" dirty="0">
                <a:latin typeface="HelveticaNeue-Roman"/>
              </a:rPr>
              <a:t>• Adjuvants</a:t>
            </a:r>
          </a:p>
          <a:p>
            <a:r>
              <a:rPr lang="fr-BE" dirty="0">
                <a:latin typeface="HelveticaNeue-Roman"/>
              </a:rPr>
              <a:t>• Signalisation routière</a:t>
            </a:r>
          </a:p>
          <a:p>
            <a:r>
              <a:rPr lang="fr-BE" dirty="0">
                <a:latin typeface="HelveticaNeue-Roman"/>
              </a:rPr>
              <a:t>• Mélanges à base de liants hydrauliques</a:t>
            </a:r>
          </a:p>
          <a:p>
            <a:r>
              <a:rPr lang="fr-BE" dirty="0">
                <a:latin typeface="HelveticaNeue-Roman"/>
              </a:rPr>
              <a:t>• Cendres volantes</a:t>
            </a:r>
          </a:p>
          <a:p>
            <a:r>
              <a:rPr lang="fr-BE" dirty="0">
                <a:latin typeface="HelveticaNeue-Roman"/>
              </a:rPr>
              <a:t>• Chaux</a:t>
            </a:r>
          </a:p>
          <a:p>
            <a:r>
              <a:rPr lang="fr-BE" dirty="0">
                <a:latin typeface="HelveticaNeue-Roman"/>
              </a:rPr>
              <a:t>• Torons d’armature</a:t>
            </a:r>
          </a:p>
          <a:p>
            <a:r>
              <a:rPr lang="fr-BE" dirty="0">
                <a:latin typeface="HelveticaNeue-Roman"/>
              </a:rPr>
              <a:t>• Tubes en céramique</a:t>
            </a:r>
          </a:p>
          <a:p>
            <a:r>
              <a:rPr lang="fr-BE" dirty="0">
                <a:latin typeface="HelveticaNeue-Roman"/>
              </a:rPr>
              <a:t>• Évacuation d’eau</a:t>
            </a:r>
          </a:p>
          <a:p>
            <a:r>
              <a:rPr lang="fr-BE" dirty="0">
                <a:latin typeface="HelveticaNeue-Roman"/>
              </a:rPr>
              <a:t>• Petites installations d’épuration d’eau</a:t>
            </a:r>
          </a:p>
          <a:p>
            <a:r>
              <a:rPr lang="fr-BE" dirty="0">
                <a:latin typeface="HelveticaNeue-Roman"/>
              </a:rPr>
              <a:t>• Marquages routiers</a:t>
            </a:r>
          </a:p>
          <a:p>
            <a:r>
              <a:rPr lang="fr-BE" dirty="0">
                <a:latin typeface="HelveticaNeue-Roman"/>
              </a:rPr>
              <a:t>• Matières synthétiques</a:t>
            </a:r>
            <a:endParaRPr lang="fr-BE" dirty="0"/>
          </a:p>
          <a:p>
            <a:endParaRPr lang="fr-BE" dirty="0"/>
          </a:p>
        </p:txBody>
      </p:sp>
    </p:spTree>
    <p:extLst>
      <p:ext uri="{BB962C8B-B14F-4D97-AF65-F5344CB8AC3E}">
        <p14:creationId xmlns:p14="http://schemas.microsoft.com/office/powerpoint/2010/main" xmlns="" val="2501051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25945" y="1351122"/>
            <a:ext cx="8089885" cy="650951"/>
          </a:xfrm>
        </p:spPr>
        <p:txBody>
          <a:bodyPr/>
          <a:lstStyle/>
          <a:p>
            <a:r>
              <a:rPr lang="nl-NL" sz="2400" dirty="0"/>
              <a:t>Comment </a:t>
            </a:r>
            <a:r>
              <a:rPr lang="nl-NL" sz="2400" dirty="0" err="1"/>
              <a:t>reconnaître</a:t>
            </a:r>
            <a:r>
              <a:rPr lang="nl-NL" sz="2400" dirty="0"/>
              <a:t> la marque BENOR?</a:t>
            </a:r>
          </a:p>
        </p:txBody>
      </p:sp>
      <p:sp>
        <p:nvSpPr>
          <p:cNvPr id="3" name="Subtitel 2"/>
          <p:cNvSpPr>
            <a:spLocks noGrp="1"/>
          </p:cNvSpPr>
          <p:nvPr>
            <p:ph type="subTitle" idx="1"/>
          </p:nvPr>
        </p:nvSpPr>
        <p:spPr>
          <a:xfrm>
            <a:off x="425946" y="2192355"/>
            <a:ext cx="8089885" cy="3657459"/>
          </a:xfrm>
        </p:spPr>
        <p:txBody>
          <a:bodyPr/>
          <a:lstStyle/>
          <a:p>
            <a:pPr marL="0" indent="0">
              <a:buNone/>
            </a:pPr>
            <a:r>
              <a:rPr lang="fr-FR" sz="2000" dirty="0"/>
              <a:t>Il figure sur le produit lui-même ou sur son emballage, ou encore sur le document accompagnant la livraison</a:t>
            </a:r>
            <a:endParaRPr lang="nl-NL" sz="2000" dirty="0"/>
          </a:p>
        </p:txBody>
      </p:sp>
      <p:sp>
        <p:nvSpPr>
          <p:cNvPr id="5" name="Tijdelijke aanduiding voor tekst 4"/>
          <p:cNvSpPr>
            <a:spLocks noGrp="1"/>
          </p:cNvSpPr>
          <p:nvPr>
            <p:ph type="body" sz="quarter" idx="12"/>
          </p:nvPr>
        </p:nvSpPr>
        <p:spPr/>
        <p:txBody>
          <a:bodyPr/>
          <a:lstStyle/>
          <a:p>
            <a:r>
              <a:rPr lang="nl-NL" sz="1400" dirty="0" err="1"/>
              <a:t>L’asbl</a:t>
            </a:r>
            <a:r>
              <a:rPr lang="nl-NL" sz="1400" dirty="0"/>
              <a:t> BENOR et la marque BENOR ?</a:t>
            </a:r>
          </a:p>
        </p:txBody>
      </p:sp>
      <p:sp>
        <p:nvSpPr>
          <p:cNvPr id="6" name="Tijdelijke aanduiding voor datum 3"/>
          <p:cNvSpPr txBox="1">
            <a:spLocks/>
          </p:cNvSpPr>
          <p:nvPr/>
        </p:nvSpPr>
        <p:spPr>
          <a:xfrm>
            <a:off x="425946" y="6333560"/>
            <a:ext cx="834647" cy="365125"/>
          </a:xfrm>
          <a:prstGeom prst="rect">
            <a:avLst/>
          </a:prstGeom>
        </p:spPr>
        <p:txBody>
          <a:bodyPr/>
          <a:lstStyle>
            <a:defPPr>
              <a:defRPr lang="nl-NL"/>
            </a:defPPr>
            <a:lvl1pPr marL="0" algn="l" defTabSz="457200" rtl="0" eaLnBrk="1" latinLnBrk="0" hangingPunct="1">
              <a:defRPr sz="1800" kern="1200">
                <a:solidFill>
                  <a:srgbClr val="5D6F8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35636A-6635-CA4F-9E11-9849DEE2209F}" type="slidenum">
              <a:rPr lang="nl-NL" smtClean="0"/>
              <a:pPr/>
              <a:t>18</a:t>
            </a:fld>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a:off x="555202" y="3107906"/>
            <a:ext cx="1828800" cy="2496312"/>
          </a:xfrm>
          <a:prstGeom prst="rect">
            <a:avLst/>
          </a:prstGeom>
        </p:spPr>
      </p:pic>
      <p:pic>
        <p:nvPicPr>
          <p:cNvPr id="9" name="Image 8"/>
          <p:cNvPicPr>
            <a:picLocks noChangeAspect="1"/>
          </p:cNvPicPr>
          <p:nvPr/>
        </p:nvPicPr>
        <p:blipFill>
          <a:blip r:embed="rId3" cstate="hqprint">
            <a:extLst>
              <a:ext uri="{28A0092B-C50C-407E-A947-70E740481C1C}">
                <a14:useLocalDpi xmlns:a14="http://schemas.microsoft.com/office/drawing/2010/main" xmlns=""/>
              </a:ext>
            </a:extLst>
          </a:blip>
          <a:stretch>
            <a:fillRect/>
          </a:stretch>
        </p:blipFill>
        <p:spPr>
          <a:xfrm>
            <a:off x="6464739" y="2864117"/>
            <a:ext cx="1955549" cy="2607398"/>
          </a:xfrm>
          <a:prstGeom prst="rect">
            <a:avLst/>
          </a:prstGeom>
        </p:spPr>
      </p:pic>
      <p:pic>
        <p:nvPicPr>
          <p:cNvPr id="7" name="Image 6"/>
          <p:cNvPicPr>
            <a:picLocks noChangeAspect="1"/>
          </p:cNvPicPr>
          <p:nvPr/>
        </p:nvPicPr>
        <p:blipFill>
          <a:blip r:embed="rId4" cstate="hqprint">
            <a:extLst>
              <a:ext uri="{28A0092B-C50C-407E-A947-70E740481C1C}">
                <a14:useLocalDpi xmlns:a14="http://schemas.microsoft.com/office/drawing/2010/main" xmlns=""/>
              </a:ext>
            </a:extLst>
          </a:blip>
          <a:stretch>
            <a:fillRect/>
          </a:stretch>
        </p:blipFill>
        <p:spPr>
          <a:xfrm>
            <a:off x="3507721" y="3198441"/>
            <a:ext cx="1553627" cy="2071503"/>
          </a:xfrm>
          <a:prstGeom prst="rect">
            <a:avLst/>
          </a:prstGeom>
        </p:spPr>
      </p:pic>
    </p:spTree>
    <p:extLst>
      <p:ext uri="{BB962C8B-B14F-4D97-AF65-F5344CB8AC3E}">
        <p14:creationId xmlns:p14="http://schemas.microsoft.com/office/powerpoint/2010/main" xmlns="" val="1401288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3541" y="1351122"/>
            <a:ext cx="7772400" cy="650951"/>
          </a:xfrm>
        </p:spPr>
        <p:txBody>
          <a:bodyPr/>
          <a:lstStyle/>
          <a:p>
            <a:r>
              <a:rPr lang="fr-BE" sz="2400" dirty="0"/>
              <a:t>Enquête BENOR 2014</a:t>
            </a:r>
          </a:p>
        </p:txBody>
      </p:sp>
      <p:sp>
        <p:nvSpPr>
          <p:cNvPr id="6" name="Sous-titre 5"/>
          <p:cNvSpPr txBox="1">
            <a:spLocks/>
          </p:cNvSpPr>
          <p:nvPr/>
        </p:nvSpPr>
        <p:spPr>
          <a:xfrm>
            <a:off x="234980" y="2244169"/>
            <a:ext cx="4723519" cy="3177377"/>
          </a:xfrm>
          <a:prstGeom prst="rect">
            <a:avLst/>
          </a:prstGeom>
        </p:spPr>
        <p:txBody>
          <a:bodyP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fr-BE" sz="1600" dirty="0">
                <a:solidFill>
                  <a:srgbClr val="1E648A"/>
                </a:solidFill>
              </a:rPr>
              <a:t>Intérêt pour la marque puisque 1424 réponses (Administration-Entrepreneurs-Architectes-Producteurs - …)</a:t>
            </a:r>
          </a:p>
          <a:p>
            <a:pPr marL="285750" indent="-285750">
              <a:lnSpc>
                <a:spcPct val="150000"/>
              </a:lnSpc>
              <a:buFont typeface="Arial" panose="020B0604020202020204" pitchFamily="34" charset="0"/>
              <a:buChar char="•"/>
            </a:pPr>
            <a:r>
              <a:rPr lang="fr-BE" sz="1600" dirty="0">
                <a:solidFill>
                  <a:srgbClr val="1E648A"/>
                </a:solidFill>
              </a:rPr>
              <a:t>Marquage CE = notion trouble</a:t>
            </a:r>
          </a:p>
          <a:p>
            <a:pPr marL="285750" indent="-285750">
              <a:lnSpc>
                <a:spcPct val="150000"/>
              </a:lnSpc>
              <a:buFont typeface="Arial" panose="020B0604020202020204" pitchFamily="34" charset="0"/>
              <a:buChar char="•"/>
            </a:pPr>
            <a:r>
              <a:rPr lang="fr-BE" sz="1600" dirty="0">
                <a:solidFill>
                  <a:srgbClr val="1E648A"/>
                </a:solidFill>
              </a:rPr>
              <a:t>94% connaissent la marque BENOR</a:t>
            </a:r>
          </a:p>
          <a:p>
            <a:pPr marL="285750" indent="-285750">
              <a:lnSpc>
                <a:spcPct val="150000"/>
              </a:lnSpc>
              <a:buFont typeface="Arial" panose="020B0604020202020204" pitchFamily="34" charset="0"/>
              <a:buChar char="•"/>
            </a:pPr>
            <a:r>
              <a:rPr lang="fr-BE" sz="1600" dirty="0">
                <a:solidFill>
                  <a:srgbClr val="1E648A"/>
                </a:solidFill>
              </a:rPr>
              <a:t>59% croient en sa plus-value</a:t>
            </a:r>
          </a:p>
          <a:p>
            <a:endParaRPr lang="fr-BE" dirty="0">
              <a:solidFill>
                <a:srgbClr val="1E648A"/>
              </a:solidFill>
            </a:endParaRPr>
          </a:p>
        </p:txBody>
      </p:sp>
      <p:sp>
        <p:nvSpPr>
          <p:cNvPr id="7" name="Sous-titre 5"/>
          <p:cNvSpPr>
            <a:spLocks noGrp="1"/>
          </p:cNvSpPr>
          <p:nvPr/>
        </p:nvSpPr>
        <p:spPr>
          <a:xfrm>
            <a:off x="4694598" y="2991655"/>
            <a:ext cx="4245428" cy="2759365"/>
          </a:xfrm>
          <a:prstGeom prst="rect">
            <a:avLst/>
          </a:prstGeom>
        </p:spPr>
        <p:txBody>
          <a:bodyPr/>
          <a:lstStyle>
            <a:lvl1pPr marL="457200" indent="-457200" algn="l" defTabSz="457200" rtl="0" eaLnBrk="1" latinLnBrk="0" hangingPunct="1">
              <a:spcBef>
                <a:spcPct val="20000"/>
              </a:spcBef>
              <a:buFont typeface="Arial"/>
              <a:buChar char="•"/>
              <a:defRPr sz="2400" kern="1200">
                <a:solidFill>
                  <a:srgbClr val="1E648A"/>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50000"/>
              </a:lnSpc>
            </a:pPr>
            <a:endParaRPr lang="fr-BE" sz="1600" dirty="0"/>
          </a:p>
        </p:txBody>
      </p:sp>
      <p:pic>
        <p:nvPicPr>
          <p:cNvPr id="8" name="Image 7"/>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a:off x="5266552" y="2991655"/>
            <a:ext cx="3101519" cy="1562781"/>
          </a:xfrm>
          <a:prstGeom prst="rect">
            <a:avLst/>
          </a:prstGeom>
        </p:spPr>
      </p:pic>
      <p:sp>
        <p:nvSpPr>
          <p:cNvPr id="9" name="Espace réservé du texte 6"/>
          <p:cNvSpPr>
            <a:spLocks noGrp="1"/>
          </p:cNvSpPr>
          <p:nvPr>
            <p:ph type="body" sz="quarter" idx="12"/>
          </p:nvPr>
        </p:nvSpPr>
        <p:spPr>
          <a:xfrm>
            <a:off x="775855" y="6349239"/>
            <a:ext cx="5268534" cy="377060"/>
          </a:xfrm>
        </p:spPr>
        <p:txBody>
          <a:bodyPr/>
          <a:lstStyle/>
          <a:p>
            <a:r>
              <a:rPr lang="nl-NL" sz="1400" dirty="0" err="1"/>
              <a:t>L’asbl</a:t>
            </a:r>
            <a:r>
              <a:rPr lang="nl-NL" sz="1400" dirty="0"/>
              <a:t> BENOR et la marque BENOR ?</a:t>
            </a:r>
          </a:p>
        </p:txBody>
      </p:sp>
    </p:spTree>
    <p:extLst>
      <p:ext uri="{BB962C8B-B14F-4D97-AF65-F5344CB8AC3E}">
        <p14:creationId xmlns:p14="http://schemas.microsoft.com/office/powerpoint/2010/main" xmlns="" val="3047777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25945" y="1206266"/>
            <a:ext cx="8089885" cy="650951"/>
          </a:xfrm>
        </p:spPr>
        <p:txBody>
          <a:bodyPr/>
          <a:lstStyle/>
          <a:p>
            <a:r>
              <a:rPr lang="nl-NL" sz="2400" dirty="0"/>
              <a:t>Présentation</a:t>
            </a:r>
          </a:p>
        </p:txBody>
      </p:sp>
      <p:sp>
        <p:nvSpPr>
          <p:cNvPr id="3" name="Subtitel 2"/>
          <p:cNvSpPr>
            <a:spLocks noGrp="1"/>
          </p:cNvSpPr>
          <p:nvPr>
            <p:ph type="subTitle" idx="1"/>
          </p:nvPr>
        </p:nvSpPr>
        <p:spPr>
          <a:xfrm>
            <a:off x="425945" y="1766842"/>
            <a:ext cx="8089883" cy="3657459"/>
          </a:xfrm>
        </p:spPr>
        <p:txBody>
          <a:bodyPr/>
          <a:lstStyle/>
          <a:p>
            <a:pPr>
              <a:buFont typeface="Arial" panose="020B0604020202020204" pitchFamily="34" charset="0"/>
              <a:buChar char="•"/>
            </a:pPr>
            <a:r>
              <a:rPr lang="nl-NL" sz="2000" dirty="0"/>
              <a:t>La </a:t>
            </a:r>
            <a:r>
              <a:rPr lang="nl-NL" sz="2000" dirty="0" err="1"/>
              <a:t>normalisation</a:t>
            </a:r>
            <a:r>
              <a:rPr lang="nl-NL" sz="2000" dirty="0"/>
              <a:t> et la </a:t>
            </a:r>
            <a:r>
              <a:rPr lang="nl-NL" sz="2000" dirty="0" err="1"/>
              <a:t>certification</a:t>
            </a:r>
            <a:r>
              <a:rPr lang="nl-NL" sz="2000" dirty="0"/>
              <a:t> en </a:t>
            </a:r>
            <a:r>
              <a:rPr lang="nl-NL" sz="2000" dirty="0" err="1"/>
              <a:t>Belgique</a:t>
            </a:r>
            <a:r>
              <a:rPr lang="nl-NL" sz="2000" dirty="0"/>
              <a:t> et en Europe</a:t>
            </a:r>
          </a:p>
          <a:p>
            <a:pPr>
              <a:buFont typeface="Arial" panose="020B0604020202020204" pitchFamily="34" charset="0"/>
              <a:buChar char="•"/>
            </a:pPr>
            <a:r>
              <a:rPr lang="nl-NL" sz="2000" dirty="0" err="1"/>
              <a:t>L’asbl</a:t>
            </a:r>
            <a:r>
              <a:rPr lang="nl-NL" sz="2000" dirty="0"/>
              <a:t> BENOR et la marque BENOR ?</a:t>
            </a:r>
          </a:p>
          <a:p>
            <a:pPr>
              <a:buFont typeface="Arial" panose="020B0604020202020204" pitchFamily="34" charset="0"/>
              <a:buChar char="•"/>
            </a:pPr>
            <a:r>
              <a:rPr lang="nl-NL" sz="2000" dirty="0" err="1"/>
              <a:t>Comment</a:t>
            </a:r>
            <a:r>
              <a:rPr lang="nl-NL" sz="2000" dirty="0"/>
              <a:t> </a:t>
            </a:r>
            <a:r>
              <a:rPr lang="nl-NL" sz="2000" dirty="0" err="1"/>
              <a:t>l’Administration</a:t>
            </a:r>
            <a:r>
              <a:rPr lang="nl-NL" sz="2000" dirty="0"/>
              <a:t> peut </a:t>
            </a:r>
            <a:r>
              <a:rPr lang="nl-NL" sz="2000" dirty="0" err="1"/>
              <a:t>définir</a:t>
            </a:r>
            <a:r>
              <a:rPr lang="nl-NL" sz="2000" dirty="0"/>
              <a:t> </a:t>
            </a:r>
            <a:r>
              <a:rPr lang="nl-NL" sz="2000" dirty="0" err="1"/>
              <a:t>ses</a:t>
            </a:r>
            <a:r>
              <a:rPr lang="nl-NL" sz="2000" dirty="0"/>
              <a:t> </a:t>
            </a:r>
            <a:r>
              <a:rPr lang="nl-NL" sz="2000" dirty="0" err="1"/>
              <a:t>critères</a:t>
            </a:r>
            <a:r>
              <a:rPr lang="nl-NL" sz="2000" dirty="0"/>
              <a:t> de </a:t>
            </a:r>
            <a:r>
              <a:rPr lang="nl-NL" sz="2000" dirty="0" err="1"/>
              <a:t>qualité</a:t>
            </a:r>
            <a:r>
              <a:rPr lang="nl-NL" sz="2000" dirty="0"/>
              <a:t> via BENOR ?</a:t>
            </a:r>
          </a:p>
          <a:p>
            <a:pPr>
              <a:buFont typeface="Arial" panose="020B0604020202020204" pitchFamily="34" charset="0"/>
              <a:buChar char="•"/>
            </a:pPr>
            <a:r>
              <a:rPr lang="nl-NL" sz="2000" dirty="0"/>
              <a:t>Comment </a:t>
            </a:r>
            <a:r>
              <a:rPr lang="nl-NL" sz="2000" dirty="0" err="1"/>
              <a:t>l’Administration</a:t>
            </a:r>
            <a:r>
              <a:rPr lang="nl-NL" sz="2000" dirty="0"/>
              <a:t> peut en </a:t>
            </a:r>
            <a:r>
              <a:rPr lang="nl-NL" sz="2000" dirty="0" err="1"/>
              <a:t>contrôler</a:t>
            </a:r>
            <a:r>
              <a:rPr lang="nl-NL" sz="2000" dirty="0"/>
              <a:t> </a:t>
            </a:r>
            <a:r>
              <a:rPr lang="nl-NL" sz="2000" dirty="0" err="1"/>
              <a:t>l’application</a:t>
            </a:r>
            <a:r>
              <a:rPr lang="nl-NL" sz="2000" dirty="0"/>
              <a:t> via BENOR ?</a:t>
            </a:r>
          </a:p>
          <a:p>
            <a:pPr>
              <a:buFont typeface="Arial" panose="020B0604020202020204" pitchFamily="34" charset="0"/>
              <a:buChar char="•"/>
            </a:pPr>
            <a:r>
              <a:rPr lang="nl-NL" sz="2000" dirty="0" err="1"/>
              <a:t>Comment</a:t>
            </a:r>
            <a:r>
              <a:rPr lang="nl-NL" sz="2000" dirty="0"/>
              <a:t> </a:t>
            </a:r>
            <a:r>
              <a:rPr lang="nl-NL" sz="2000" dirty="0" err="1"/>
              <a:t>prescrire</a:t>
            </a:r>
            <a:r>
              <a:rPr lang="nl-NL" sz="2000" dirty="0"/>
              <a:t> la marque BENOR ? La nouvelle </a:t>
            </a:r>
            <a:r>
              <a:rPr lang="nl-NL" sz="2000" dirty="0" err="1"/>
              <a:t>directive</a:t>
            </a:r>
            <a:r>
              <a:rPr lang="nl-NL" sz="2000" dirty="0"/>
              <a:t> “</a:t>
            </a:r>
            <a:r>
              <a:rPr lang="nl-NL" sz="2000" dirty="0" err="1"/>
              <a:t>Marchés</a:t>
            </a:r>
            <a:r>
              <a:rPr lang="nl-NL" sz="2000" dirty="0"/>
              <a:t> </a:t>
            </a:r>
            <a:r>
              <a:rPr lang="nl-NL" sz="2000" dirty="0" err="1"/>
              <a:t>publics</a:t>
            </a:r>
            <a:r>
              <a:rPr lang="nl-NL" sz="2000" dirty="0"/>
              <a:t>” et la </a:t>
            </a:r>
            <a:r>
              <a:rPr lang="nl-NL" sz="2000" dirty="0" err="1"/>
              <a:t>réglementation</a:t>
            </a:r>
            <a:r>
              <a:rPr lang="nl-NL" sz="2000" dirty="0"/>
              <a:t> “</a:t>
            </a:r>
            <a:r>
              <a:rPr lang="nl-NL" sz="2000" dirty="0" err="1"/>
              <a:t>produits</a:t>
            </a:r>
            <a:r>
              <a:rPr lang="nl-NL" sz="2000" dirty="0"/>
              <a:t> de </a:t>
            </a:r>
            <a:r>
              <a:rPr lang="nl-NL" sz="2000" dirty="0" err="1"/>
              <a:t>construction</a:t>
            </a:r>
            <a:r>
              <a:rPr lang="nl-NL" sz="2000" dirty="0"/>
              <a:t>” au niveau </a:t>
            </a:r>
            <a:r>
              <a:rPr lang="nl-NL" sz="2000" dirty="0" err="1"/>
              <a:t>belge</a:t>
            </a:r>
            <a:r>
              <a:rPr lang="nl-NL" sz="2000" dirty="0"/>
              <a:t> et </a:t>
            </a:r>
            <a:r>
              <a:rPr lang="nl-NL" sz="2000" dirty="0" err="1"/>
              <a:t>européen</a:t>
            </a:r>
            <a:endParaRPr lang="nl-NL" sz="2000" dirty="0"/>
          </a:p>
          <a:p>
            <a:pPr>
              <a:buFont typeface="Arial" panose="020B0604020202020204" pitchFamily="34" charset="0"/>
              <a:buChar char="•"/>
            </a:pPr>
            <a:r>
              <a:rPr lang="nl-NL" sz="2000" dirty="0" err="1"/>
              <a:t>Conclusions</a:t>
            </a:r>
            <a:r>
              <a:rPr lang="nl-NL" sz="2000" dirty="0"/>
              <a:t/>
            </a:r>
            <a:br>
              <a:rPr lang="nl-NL" sz="2000" dirty="0"/>
            </a:br>
            <a:r>
              <a:rPr lang="nl-NL" sz="2000" dirty="0"/>
              <a:t/>
            </a:r>
            <a:br>
              <a:rPr lang="nl-NL" sz="2000" dirty="0"/>
            </a:br>
            <a:r>
              <a:rPr lang="nl-NL" sz="2000" dirty="0"/>
              <a:t/>
            </a:r>
            <a:br>
              <a:rPr lang="nl-NL" sz="2000" dirty="0"/>
            </a:br>
            <a:endParaRPr lang="fr-BE" sz="2000" dirty="0"/>
          </a:p>
          <a:p>
            <a:pPr marL="0" indent="0">
              <a:buNone/>
            </a:pPr>
            <a:endParaRPr lang="fr-BE" sz="2000" dirty="0"/>
          </a:p>
          <a:p>
            <a:pPr marL="0" indent="0">
              <a:buNone/>
            </a:pPr>
            <a:endParaRPr lang="fr-BE" sz="2000" dirty="0"/>
          </a:p>
          <a:p>
            <a:pPr marL="0" indent="0">
              <a:buNone/>
            </a:pPr>
            <a:endParaRPr lang="fr-BE" sz="2000" dirty="0"/>
          </a:p>
          <a:p>
            <a:pPr marL="0" indent="0">
              <a:buNone/>
            </a:pPr>
            <a:endParaRPr lang="fr-BE" sz="2000" dirty="0"/>
          </a:p>
        </p:txBody>
      </p:sp>
      <p:sp>
        <p:nvSpPr>
          <p:cNvPr id="5" name="Tijdelijke aanduiding voor tekst 4"/>
          <p:cNvSpPr>
            <a:spLocks noGrp="1"/>
          </p:cNvSpPr>
          <p:nvPr>
            <p:ph type="body" sz="quarter" idx="12"/>
          </p:nvPr>
        </p:nvSpPr>
        <p:spPr/>
        <p:txBody>
          <a:bodyPr/>
          <a:lstStyle/>
          <a:p>
            <a:r>
              <a:rPr lang="nl-NL" sz="1400" dirty="0"/>
              <a:t>Présentation</a:t>
            </a:r>
          </a:p>
        </p:txBody>
      </p:sp>
      <p:sp>
        <p:nvSpPr>
          <p:cNvPr id="6" name="Tijdelijke aanduiding voor datum 3"/>
          <p:cNvSpPr txBox="1">
            <a:spLocks/>
          </p:cNvSpPr>
          <p:nvPr/>
        </p:nvSpPr>
        <p:spPr>
          <a:xfrm>
            <a:off x="425946" y="6333560"/>
            <a:ext cx="834647" cy="365125"/>
          </a:xfrm>
          <a:prstGeom prst="rect">
            <a:avLst/>
          </a:prstGeom>
        </p:spPr>
        <p:txBody>
          <a:bodyPr/>
          <a:lstStyle>
            <a:defPPr>
              <a:defRPr lang="nl-NL"/>
            </a:defPPr>
            <a:lvl1pPr marL="0" algn="l" defTabSz="457200" rtl="0" eaLnBrk="1" latinLnBrk="0" hangingPunct="1">
              <a:defRPr sz="1800" kern="1200">
                <a:solidFill>
                  <a:srgbClr val="5D6F8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35636A-6635-CA4F-9E11-9849DEE2209F}" type="slidenum">
              <a:rPr lang="nl-NL" smtClean="0"/>
              <a:pPr/>
              <a:t>2</a:t>
            </a:fld>
            <a:endParaRPr lang="nl-NL" dirty="0"/>
          </a:p>
        </p:txBody>
      </p:sp>
    </p:spTree>
    <p:extLst>
      <p:ext uri="{BB962C8B-B14F-4D97-AF65-F5344CB8AC3E}">
        <p14:creationId xmlns:p14="http://schemas.microsoft.com/office/powerpoint/2010/main" xmlns="" val="40255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Rectangle 164"/>
          <p:cNvSpPr/>
          <p:nvPr/>
        </p:nvSpPr>
        <p:spPr bwMode="auto">
          <a:xfrm>
            <a:off x="549520" y="3231174"/>
            <a:ext cx="1318846" cy="581757"/>
          </a:xfrm>
          <a:prstGeom prst="rect">
            <a:avLst/>
          </a:prstGeom>
          <a:gradFill>
            <a:gsLst>
              <a:gs pos="0">
                <a:schemeClr val="bg1">
                  <a:lumMod val="95000"/>
                </a:schemeClr>
              </a:gs>
              <a:gs pos="35000">
                <a:schemeClr val="dk1">
                  <a:tint val="37000"/>
                  <a:satMod val="300000"/>
                </a:schemeClr>
              </a:gs>
              <a:gs pos="100000">
                <a:schemeClr val="dk1">
                  <a:tint val="15000"/>
                  <a:satMod val="350000"/>
                </a:schemeClr>
              </a:gs>
            </a:gsLst>
          </a:gradFill>
          <a:ln>
            <a:solidFill>
              <a:schemeClr val="bg1">
                <a:lumMod val="50000"/>
              </a:schemeClr>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nchor="b"/>
          <a:lstStyle/>
          <a:p>
            <a:pPr algn="r" defTabSz="844083" fontAlgn="base">
              <a:spcBef>
                <a:spcPct val="0"/>
              </a:spcBef>
              <a:spcAft>
                <a:spcPct val="0"/>
              </a:spcAft>
              <a:defRPr/>
            </a:pPr>
            <a:r>
              <a:rPr lang="nl-BE" sz="923" i="1" dirty="0" err="1">
                <a:solidFill>
                  <a:srgbClr val="000000"/>
                </a:solidFill>
                <a:cs typeface="Arial" pitchFamily="34" charset="0"/>
              </a:rPr>
              <a:t>Par</a:t>
            </a:r>
            <a:r>
              <a:rPr lang="nl-BE" sz="923" i="1" dirty="0">
                <a:solidFill>
                  <a:srgbClr val="000000"/>
                </a:solidFill>
                <a:cs typeface="Arial" pitchFamily="34" charset="0"/>
              </a:rPr>
              <a:t> </a:t>
            </a:r>
            <a:r>
              <a:rPr lang="nl-BE" sz="923" i="1" dirty="0" err="1">
                <a:solidFill>
                  <a:srgbClr val="000000"/>
                </a:solidFill>
                <a:cs typeface="Arial" pitchFamily="34" charset="0"/>
              </a:rPr>
              <a:t>domaine</a:t>
            </a:r>
            <a:endParaRPr lang="en-US" sz="738" i="1" dirty="0">
              <a:solidFill>
                <a:srgbClr val="000000"/>
              </a:solidFill>
              <a:cs typeface="Arial" pitchFamily="34" charset="0"/>
            </a:endParaRPr>
          </a:p>
        </p:txBody>
      </p:sp>
      <p:grpSp>
        <p:nvGrpSpPr>
          <p:cNvPr id="15362" name="Group 63"/>
          <p:cNvGrpSpPr>
            <a:grpSpLocks/>
          </p:cNvGrpSpPr>
          <p:nvPr/>
        </p:nvGrpSpPr>
        <p:grpSpPr bwMode="auto">
          <a:xfrm>
            <a:off x="2989385" y="3165231"/>
            <a:ext cx="2967404" cy="461597"/>
            <a:chOff x="1095348" y="3500438"/>
            <a:chExt cx="3429024" cy="562574"/>
          </a:xfrm>
        </p:grpSpPr>
        <p:sp>
          <p:nvSpPr>
            <p:cNvPr id="63" name="Rectangle 62"/>
            <p:cNvSpPr/>
            <p:nvPr/>
          </p:nvSpPr>
          <p:spPr bwMode="auto">
            <a:xfrm>
              <a:off x="1095348" y="3500438"/>
              <a:ext cx="3429024" cy="562574"/>
            </a:xfrm>
            <a:prstGeom prst="rect">
              <a:avLst/>
            </a:prstGeom>
            <a:gradFill>
              <a:gsLst>
                <a:gs pos="0">
                  <a:srgbClr val="D6B19C"/>
                </a:gs>
                <a:gs pos="30000">
                  <a:srgbClr val="D49E6C"/>
                </a:gs>
                <a:gs pos="70000">
                  <a:srgbClr val="A65528"/>
                </a:gs>
                <a:gs pos="100000">
                  <a:srgbClr val="663012"/>
                </a:gs>
              </a:gsLst>
              <a:lin ang="5400000" scaled="0"/>
            </a:gradFill>
            <a:ln cap="rnd">
              <a:solidFill>
                <a:schemeClr val="tx1">
                  <a:lumMod val="75000"/>
                  <a:lumOff val="25000"/>
                </a:schemeClr>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63152" tIns="31577" rIns="63152" bIns="31577"/>
            <a:lstStyle/>
            <a:p>
              <a:pPr algn="ctr" defTabSz="844083" fontAlgn="base">
                <a:spcBef>
                  <a:spcPct val="0"/>
                </a:spcBef>
                <a:spcAft>
                  <a:spcPct val="0"/>
                </a:spcAft>
                <a:defRPr/>
              </a:pPr>
              <a:r>
                <a:rPr lang="nl-BE" sz="969" b="1" dirty="0" err="1">
                  <a:solidFill>
                    <a:srgbClr val="FFFFFF"/>
                  </a:solidFill>
                  <a:effectLst>
                    <a:outerShdw blurRad="38100" dist="38100" dir="2700000" algn="tl">
                      <a:srgbClr val="000000">
                        <a:alpha val="43137"/>
                      </a:srgbClr>
                    </a:outerShdw>
                  </a:effectLst>
                  <a:cs typeface="Arial" pitchFamily="34" charset="0"/>
                </a:rPr>
                <a:t>Conseil</a:t>
              </a:r>
              <a:r>
                <a:rPr lang="nl-BE" sz="969" b="1" dirty="0">
                  <a:solidFill>
                    <a:srgbClr val="FFFFFF"/>
                  </a:solidFill>
                  <a:effectLst>
                    <a:outerShdw blurRad="38100" dist="38100" dir="2700000" algn="tl">
                      <a:srgbClr val="000000">
                        <a:alpha val="43137"/>
                      </a:srgbClr>
                    </a:outerShdw>
                  </a:effectLst>
                  <a:cs typeface="Arial" pitchFamily="34" charset="0"/>
                </a:rPr>
                <a:t> </a:t>
              </a:r>
              <a:r>
                <a:rPr lang="nl-BE" sz="969" b="1" dirty="0" err="1">
                  <a:solidFill>
                    <a:srgbClr val="FFFFFF"/>
                  </a:solidFill>
                  <a:effectLst>
                    <a:outerShdw blurRad="38100" dist="38100" dir="2700000" algn="tl">
                      <a:srgbClr val="000000">
                        <a:alpha val="43137"/>
                      </a:srgbClr>
                    </a:outerShdw>
                  </a:effectLst>
                  <a:cs typeface="Arial" pitchFamily="34" charset="0"/>
                </a:rPr>
                <a:t>d’administration</a:t>
              </a:r>
              <a:endParaRPr lang="en-US" sz="969" b="1" dirty="0">
                <a:solidFill>
                  <a:srgbClr val="FFFFFF"/>
                </a:solidFill>
                <a:effectLst>
                  <a:outerShdw blurRad="38100" dist="38100" dir="2700000" algn="tl">
                    <a:srgbClr val="000000">
                      <a:alpha val="43137"/>
                    </a:srgbClr>
                  </a:outerShdw>
                </a:effectLst>
              </a:endParaRPr>
            </a:p>
          </p:txBody>
        </p:sp>
        <p:grpSp>
          <p:nvGrpSpPr>
            <p:cNvPr id="15474" name="Group 51"/>
            <p:cNvGrpSpPr>
              <a:grpSpLocks/>
            </p:cNvGrpSpPr>
            <p:nvPr/>
          </p:nvGrpSpPr>
          <p:grpSpPr bwMode="auto">
            <a:xfrm>
              <a:off x="1166786" y="3786190"/>
              <a:ext cx="3254396" cy="214314"/>
              <a:chOff x="1166786" y="3786190"/>
              <a:chExt cx="3254396" cy="321471"/>
            </a:xfrm>
          </p:grpSpPr>
          <p:sp>
            <p:nvSpPr>
              <p:cNvPr id="47" name="Rectangle 46"/>
              <p:cNvSpPr/>
              <p:nvPr/>
            </p:nvSpPr>
            <p:spPr bwMode="auto">
              <a:xfrm>
                <a:off x="1166468" y="3786190"/>
                <a:ext cx="795872" cy="321471"/>
              </a:xfrm>
              <a:prstGeom prst="rect">
                <a:avLst/>
              </a:prstGeom>
              <a:gradFill>
                <a:gsLst>
                  <a:gs pos="0">
                    <a:srgbClr val="D6B19C"/>
                  </a:gs>
                  <a:gs pos="30000">
                    <a:srgbClr val="D49E6C"/>
                  </a:gs>
                  <a:gs pos="70000">
                    <a:srgbClr val="A65528"/>
                  </a:gs>
                  <a:gs pos="100000">
                    <a:srgbClr val="663012"/>
                  </a:gs>
                </a:gsLst>
                <a:lin ang="5400000" scaled="0"/>
              </a:gradFill>
              <a:ln>
                <a:headEnd/>
                <a:tailEnd/>
              </a:ln>
            </p:spPr>
            <p:style>
              <a:lnRef idx="1">
                <a:schemeClr val="accent6"/>
              </a:lnRef>
              <a:fillRef idx="2">
                <a:schemeClr val="accent6"/>
              </a:fillRef>
              <a:effectRef idx="1">
                <a:schemeClr val="accent6"/>
              </a:effectRef>
              <a:fontRef idx="minor">
                <a:schemeClr val="dk1"/>
              </a:fontRef>
            </p:style>
            <p:txBody>
              <a:bodyPr anchor="ctr"/>
              <a:lstStyle/>
              <a:p>
                <a:pPr algn="ctr" defTabSz="844083" fontAlgn="base">
                  <a:spcBef>
                    <a:spcPct val="0"/>
                  </a:spcBef>
                  <a:spcAft>
                    <a:spcPct val="0"/>
                  </a:spcAft>
                  <a:defRPr/>
                </a:pPr>
                <a:r>
                  <a:rPr lang="nl-BE" sz="738" dirty="0">
                    <a:solidFill>
                      <a:srgbClr val="000000"/>
                    </a:solidFill>
                    <a:cs typeface="Arial" pitchFamily="34" charset="0"/>
                  </a:rPr>
                  <a:t>A:  2-4</a:t>
                </a:r>
                <a:endParaRPr lang="en-US" sz="738" dirty="0">
                  <a:solidFill>
                    <a:srgbClr val="000000"/>
                  </a:solidFill>
                  <a:cs typeface="Arial" pitchFamily="34" charset="0"/>
                </a:endParaRPr>
              </a:p>
            </p:txBody>
          </p:sp>
          <p:sp>
            <p:nvSpPr>
              <p:cNvPr id="48" name="Rectangle 47"/>
              <p:cNvSpPr/>
              <p:nvPr/>
            </p:nvSpPr>
            <p:spPr bwMode="auto">
              <a:xfrm>
                <a:off x="2023301" y="3786190"/>
                <a:ext cx="755232" cy="321471"/>
              </a:xfrm>
              <a:prstGeom prst="rect">
                <a:avLst/>
              </a:prstGeom>
              <a:gradFill>
                <a:gsLst>
                  <a:gs pos="0">
                    <a:srgbClr val="D6B19C"/>
                  </a:gs>
                  <a:gs pos="30000">
                    <a:srgbClr val="D49E6C"/>
                  </a:gs>
                  <a:gs pos="70000">
                    <a:srgbClr val="A65528"/>
                  </a:gs>
                  <a:gs pos="100000">
                    <a:srgbClr val="663012"/>
                  </a:gs>
                </a:gsLst>
                <a:lin ang="5400000" scaled="0"/>
              </a:gradFill>
              <a:ln>
                <a:headEnd/>
                <a:tailEnd/>
              </a:ln>
            </p:spPr>
            <p:style>
              <a:lnRef idx="1">
                <a:schemeClr val="accent6"/>
              </a:lnRef>
              <a:fillRef idx="2">
                <a:schemeClr val="accent6"/>
              </a:fillRef>
              <a:effectRef idx="1">
                <a:schemeClr val="accent6"/>
              </a:effectRef>
              <a:fontRef idx="minor">
                <a:schemeClr val="dk1"/>
              </a:fontRef>
            </p:style>
            <p:txBody>
              <a:bodyPr anchor="ctr"/>
              <a:lstStyle/>
              <a:p>
                <a:pPr algn="ctr" defTabSz="844083" fontAlgn="base">
                  <a:spcBef>
                    <a:spcPct val="0"/>
                  </a:spcBef>
                  <a:spcAft>
                    <a:spcPct val="0"/>
                  </a:spcAft>
                  <a:defRPr/>
                </a:pPr>
                <a:r>
                  <a:rPr lang="nl-BE" sz="738" dirty="0">
                    <a:solidFill>
                      <a:srgbClr val="000000"/>
                    </a:solidFill>
                    <a:cs typeface="Arial" pitchFamily="34" charset="0"/>
                  </a:rPr>
                  <a:t>B: 2-4</a:t>
                </a:r>
                <a:endParaRPr lang="en-US" sz="738" dirty="0">
                  <a:solidFill>
                    <a:srgbClr val="000000"/>
                  </a:solidFill>
                  <a:cs typeface="Arial" pitchFamily="34" charset="0"/>
                </a:endParaRPr>
              </a:p>
            </p:txBody>
          </p:sp>
          <p:sp>
            <p:nvSpPr>
              <p:cNvPr id="49" name="Rectangle 48"/>
              <p:cNvSpPr/>
              <p:nvPr/>
            </p:nvSpPr>
            <p:spPr bwMode="auto">
              <a:xfrm>
                <a:off x="2841187" y="3786190"/>
                <a:ext cx="753538" cy="321471"/>
              </a:xfrm>
              <a:prstGeom prst="rect">
                <a:avLst/>
              </a:prstGeom>
              <a:gradFill>
                <a:gsLst>
                  <a:gs pos="0">
                    <a:srgbClr val="D6B19C"/>
                  </a:gs>
                  <a:gs pos="30000">
                    <a:srgbClr val="D49E6C"/>
                  </a:gs>
                  <a:gs pos="70000">
                    <a:srgbClr val="A65528"/>
                  </a:gs>
                  <a:gs pos="100000">
                    <a:srgbClr val="663012"/>
                  </a:gs>
                </a:gsLst>
                <a:lin ang="5400000" scaled="0"/>
              </a:gradFill>
              <a:ln>
                <a:headEnd/>
                <a:tailEnd/>
              </a:ln>
            </p:spPr>
            <p:style>
              <a:lnRef idx="1">
                <a:schemeClr val="accent6"/>
              </a:lnRef>
              <a:fillRef idx="2">
                <a:schemeClr val="accent6"/>
              </a:fillRef>
              <a:effectRef idx="1">
                <a:schemeClr val="accent6"/>
              </a:effectRef>
              <a:fontRef idx="minor">
                <a:schemeClr val="dk1"/>
              </a:fontRef>
            </p:style>
            <p:txBody>
              <a:bodyPr anchor="ctr"/>
              <a:lstStyle/>
              <a:p>
                <a:pPr algn="ctr" defTabSz="844083" fontAlgn="base">
                  <a:spcBef>
                    <a:spcPct val="0"/>
                  </a:spcBef>
                  <a:spcAft>
                    <a:spcPct val="0"/>
                  </a:spcAft>
                  <a:defRPr/>
                </a:pPr>
                <a:r>
                  <a:rPr lang="nl-BE" sz="738" dirty="0">
                    <a:solidFill>
                      <a:srgbClr val="000000"/>
                    </a:solidFill>
                    <a:cs typeface="Arial" pitchFamily="34" charset="0"/>
                  </a:rPr>
                  <a:t> C: 2-4</a:t>
                </a:r>
                <a:endParaRPr lang="en-US" sz="738" dirty="0">
                  <a:solidFill>
                    <a:srgbClr val="000000"/>
                  </a:solidFill>
                  <a:cs typeface="Arial" pitchFamily="34" charset="0"/>
                </a:endParaRPr>
              </a:p>
            </p:txBody>
          </p:sp>
          <p:sp>
            <p:nvSpPr>
              <p:cNvPr id="50" name="Rectangle 49"/>
              <p:cNvSpPr/>
              <p:nvPr/>
            </p:nvSpPr>
            <p:spPr bwMode="auto">
              <a:xfrm>
                <a:off x="3667539" y="3786190"/>
                <a:ext cx="753538" cy="321471"/>
              </a:xfrm>
              <a:prstGeom prst="rect">
                <a:avLst/>
              </a:prstGeom>
              <a:gradFill>
                <a:gsLst>
                  <a:gs pos="0">
                    <a:srgbClr val="D6B19C"/>
                  </a:gs>
                  <a:gs pos="30000">
                    <a:srgbClr val="D49E6C"/>
                  </a:gs>
                  <a:gs pos="70000">
                    <a:srgbClr val="A65528"/>
                  </a:gs>
                  <a:gs pos="100000">
                    <a:srgbClr val="663012"/>
                  </a:gs>
                </a:gsLst>
                <a:lin ang="5400000" scaled="0"/>
              </a:gradFill>
              <a:ln>
                <a:headEnd/>
                <a:tailEnd/>
              </a:ln>
            </p:spPr>
            <p:style>
              <a:lnRef idx="1">
                <a:schemeClr val="accent6"/>
              </a:lnRef>
              <a:fillRef idx="2">
                <a:schemeClr val="accent6"/>
              </a:fillRef>
              <a:effectRef idx="1">
                <a:schemeClr val="accent6"/>
              </a:effectRef>
              <a:fontRef idx="minor">
                <a:schemeClr val="dk1"/>
              </a:fontRef>
            </p:style>
            <p:txBody>
              <a:bodyPr anchor="ctr"/>
              <a:lstStyle/>
              <a:p>
                <a:pPr algn="ctr" defTabSz="844083" fontAlgn="base">
                  <a:spcBef>
                    <a:spcPct val="0"/>
                  </a:spcBef>
                  <a:spcAft>
                    <a:spcPct val="0"/>
                  </a:spcAft>
                  <a:defRPr/>
                </a:pPr>
                <a:r>
                  <a:rPr lang="nl-BE" sz="738" dirty="0">
                    <a:solidFill>
                      <a:srgbClr val="000000"/>
                    </a:solidFill>
                    <a:cs typeface="Arial" pitchFamily="34" charset="0"/>
                  </a:rPr>
                  <a:t>D: 2-4</a:t>
                </a:r>
                <a:endParaRPr lang="en-US" sz="738" dirty="0">
                  <a:solidFill>
                    <a:srgbClr val="000000"/>
                  </a:solidFill>
                  <a:cs typeface="Arial" pitchFamily="34" charset="0"/>
                </a:endParaRPr>
              </a:p>
            </p:txBody>
          </p:sp>
        </p:grpSp>
      </p:grpSp>
      <p:grpSp>
        <p:nvGrpSpPr>
          <p:cNvPr id="15363" name="Group 65"/>
          <p:cNvGrpSpPr>
            <a:grpSpLocks/>
          </p:cNvGrpSpPr>
          <p:nvPr/>
        </p:nvGrpSpPr>
        <p:grpSpPr bwMode="auto">
          <a:xfrm>
            <a:off x="3582866" y="3890596"/>
            <a:ext cx="1780442" cy="461596"/>
            <a:chOff x="1881166" y="3500438"/>
            <a:chExt cx="1857388" cy="500066"/>
          </a:xfrm>
        </p:grpSpPr>
        <p:sp>
          <p:nvSpPr>
            <p:cNvPr id="67" name="Rectangle 66"/>
            <p:cNvSpPr/>
            <p:nvPr/>
          </p:nvSpPr>
          <p:spPr bwMode="auto">
            <a:xfrm>
              <a:off x="1881166" y="3500438"/>
              <a:ext cx="1857388" cy="214314"/>
            </a:xfrm>
            <a:prstGeom prst="rect">
              <a:avLst/>
            </a:prstGeom>
            <a:gradFill>
              <a:gsLst>
                <a:gs pos="0">
                  <a:srgbClr val="FFEFD1"/>
                </a:gs>
                <a:gs pos="64999">
                  <a:srgbClr val="F0EBD5"/>
                </a:gs>
                <a:gs pos="100000">
                  <a:srgbClr val="D1C39F"/>
                </a:gs>
              </a:gsLst>
              <a:lin ang="5400000" scaled="0"/>
            </a:gradFill>
            <a:ln cap="rnd">
              <a:solidFill>
                <a:schemeClr val="tx1">
                  <a:lumMod val="75000"/>
                  <a:lumOff val="25000"/>
                </a:schemeClr>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63152" tIns="31577" rIns="63152" bIns="31577"/>
            <a:lstStyle/>
            <a:p>
              <a:pPr algn="ctr" defTabSz="844083" fontAlgn="base">
                <a:spcBef>
                  <a:spcPct val="0"/>
                </a:spcBef>
                <a:spcAft>
                  <a:spcPct val="0"/>
                </a:spcAft>
                <a:defRPr/>
              </a:pPr>
              <a:r>
                <a:rPr lang="nl-BE" sz="969" dirty="0" err="1">
                  <a:solidFill>
                    <a:srgbClr val="000000"/>
                  </a:solidFill>
                  <a:effectLst>
                    <a:outerShdw blurRad="38100" dist="38100" dir="2700000" algn="tl">
                      <a:srgbClr val="000000">
                        <a:alpha val="43137"/>
                      </a:srgbClr>
                    </a:outerShdw>
                  </a:effectLst>
                  <a:cs typeface="Arial" pitchFamily="34" charset="0"/>
                </a:rPr>
                <a:t>Secrétaire</a:t>
              </a:r>
              <a:r>
                <a:rPr lang="nl-BE" sz="969" dirty="0">
                  <a:solidFill>
                    <a:srgbClr val="000000"/>
                  </a:solidFill>
                  <a:effectLst>
                    <a:outerShdw blurRad="38100" dist="38100" dir="2700000" algn="tl">
                      <a:srgbClr val="000000">
                        <a:alpha val="43137"/>
                      </a:srgbClr>
                    </a:outerShdw>
                  </a:effectLst>
                  <a:cs typeface="Arial" pitchFamily="34" charset="0"/>
                </a:rPr>
                <a:t> </a:t>
              </a:r>
              <a:r>
                <a:rPr lang="nl-BE" sz="969" dirty="0" err="1">
                  <a:solidFill>
                    <a:srgbClr val="000000"/>
                  </a:solidFill>
                  <a:effectLst>
                    <a:outerShdw blurRad="38100" dist="38100" dir="2700000" algn="tl">
                      <a:srgbClr val="000000">
                        <a:alpha val="43137"/>
                      </a:srgbClr>
                    </a:outerShdw>
                  </a:effectLst>
                  <a:cs typeface="Arial" pitchFamily="34" charset="0"/>
                </a:rPr>
                <a:t>général</a:t>
              </a:r>
              <a:endParaRPr lang="en-US" sz="969" dirty="0">
                <a:solidFill>
                  <a:srgbClr val="000000"/>
                </a:solidFill>
                <a:effectLst>
                  <a:outerShdw blurRad="38100" dist="38100" dir="2700000" algn="tl">
                    <a:srgbClr val="000000">
                      <a:alpha val="43137"/>
                    </a:srgbClr>
                  </a:outerShdw>
                </a:effectLst>
              </a:endParaRPr>
            </a:p>
          </p:txBody>
        </p:sp>
        <p:sp>
          <p:nvSpPr>
            <p:cNvPr id="70" name="Rectangle 69"/>
            <p:cNvSpPr/>
            <p:nvPr/>
          </p:nvSpPr>
          <p:spPr bwMode="auto">
            <a:xfrm>
              <a:off x="1881166" y="3786190"/>
              <a:ext cx="1857388" cy="214314"/>
            </a:xfrm>
            <a:prstGeom prst="rect">
              <a:avLst/>
            </a:prstGeom>
            <a:ln>
              <a:headEnd/>
              <a:tailEnd/>
            </a:ln>
          </p:spPr>
          <p:style>
            <a:lnRef idx="1">
              <a:schemeClr val="dk1"/>
            </a:lnRef>
            <a:fillRef idx="2">
              <a:schemeClr val="dk1"/>
            </a:fillRef>
            <a:effectRef idx="1">
              <a:schemeClr val="dk1"/>
            </a:effectRef>
            <a:fontRef idx="minor">
              <a:schemeClr val="dk1"/>
            </a:fontRef>
          </p:style>
          <p:txBody>
            <a:bodyPr anchor="ctr"/>
            <a:lstStyle/>
            <a:p>
              <a:pPr algn="ctr" defTabSz="844083" fontAlgn="base">
                <a:spcBef>
                  <a:spcPct val="0"/>
                </a:spcBef>
                <a:spcAft>
                  <a:spcPct val="0"/>
                </a:spcAft>
                <a:defRPr/>
              </a:pPr>
              <a:r>
                <a:rPr lang="nl-BE" sz="831" dirty="0">
                  <a:solidFill>
                    <a:srgbClr val="000000"/>
                  </a:solidFill>
                  <a:cs typeface="Arial" pitchFamily="34" charset="0"/>
                </a:rPr>
                <a:t>Comité de promotion</a:t>
              </a:r>
              <a:endParaRPr lang="en-US" sz="831" dirty="0">
                <a:solidFill>
                  <a:srgbClr val="000000"/>
                </a:solidFill>
                <a:cs typeface="Arial" pitchFamily="34" charset="0"/>
              </a:endParaRPr>
            </a:p>
          </p:txBody>
        </p:sp>
      </p:grpSp>
      <p:cxnSp>
        <p:nvCxnSpPr>
          <p:cNvPr id="75" name="Straight Arrow Connector 74"/>
          <p:cNvCxnSpPr>
            <a:stCxn id="63" idx="2"/>
            <a:endCxn id="67" idx="0"/>
          </p:cNvCxnSpPr>
          <p:nvPr/>
        </p:nvCxnSpPr>
        <p:spPr>
          <a:xfrm rot="5400000">
            <a:off x="4341202" y="3759444"/>
            <a:ext cx="263769" cy="1466"/>
          </a:xfrm>
          <a:prstGeom prst="straightConnector1">
            <a:avLst/>
          </a:prstGeom>
          <a:ln w="28575">
            <a:solidFill>
              <a:srgbClr val="0070C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5365" name="Group 121"/>
          <p:cNvGrpSpPr>
            <a:grpSpLocks/>
          </p:cNvGrpSpPr>
          <p:nvPr/>
        </p:nvGrpSpPr>
        <p:grpSpPr bwMode="auto">
          <a:xfrm>
            <a:off x="549520" y="3890596"/>
            <a:ext cx="1121019" cy="461596"/>
            <a:chOff x="4586288" y="4764342"/>
            <a:chExt cx="1466883" cy="746204"/>
          </a:xfrm>
        </p:grpSpPr>
        <p:sp>
          <p:nvSpPr>
            <p:cNvPr id="119" name="Rectangle 118"/>
            <p:cNvSpPr/>
            <p:nvPr/>
          </p:nvSpPr>
          <p:spPr bwMode="auto">
            <a:xfrm>
              <a:off x="4586288" y="4764342"/>
              <a:ext cx="1271299" cy="630128"/>
            </a:xfrm>
            <a:prstGeom prst="rect">
              <a:avLst/>
            </a:prstGeom>
            <a:gradFill>
              <a:gsLst>
                <a:gs pos="0">
                  <a:schemeClr val="bg1">
                    <a:lumMod val="95000"/>
                  </a:schemeClr>
                </a:gs>
                <a:gs pos="35000">
                  <a:schemeClr val="dk1">
                    <a:tint val="37000"/>
                    <a:satMod val="300000"/>
                  </a:schemeClr>
                </a:gs>
                <a:gs pos="100000">
                  <a:schemeClr val="dk1">
                    <a:tint val="15000"/>
                    <a:satMod val="350000"/>
                  </a:schemeClr>
                </a:gs>
              </a:gsLst>
            </a:gradFill>
            <a:ln>
              <a:solidFill>
                <a:schemeClr val="bg1">
                  <a:lumMod val="50000"/>
                </a:schemeClr>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nchor="ctr"/>
            <a:lstStyle/>
            <a:p>
              <a:pPr algn="ctr" defTabSz="844083" fontAlgn="base">
                <a:spcBef>
                  <a:spcPct val="0"/>
                </a:spcBef>
                <a:spcAft>
                  <a:spcPct val="0"/>
                </a:spcAft>
                <a:defRPr/>
              </a:pPr>
              <a:r>
                <a:rPr lang="nl-BE" sz="923" b="1" dirty="0">
                  <a:solidFill>
                    <a:srgbClr val="000000"/>
                  </a:solidFill>
                  <a:cs typeface="Arial" pitchFamily="34" charset="0"/>
                </a:rPr>
                <a:t>OCI</a:t>
              </a:r>
              <a:endParaRPr lang="en-US" sz="923" b="1" dirty="0">
                <a:solidFill>
                  <a:srgbClr val="000000"/>
                </a:solidFill>
                <a:cs typeface="Arial" pitchFamily="34" charset="0"/>
              </a:endParaRPr>
            </a:p>
          </p:txBody>
        </p:sp>
        <p:sp>
          <p:nvSpPr>
            <p:cNvPr id="120" name="Rectangle 119"/>
            <p:cNvSpPr/>
            <p:nvPr/>
          </p:nvSpPr>
          <p:spPr bwMode="auto">
            <a:xfrm>
              <a:off x="4672575" y="4814088"/>
              <a:ext cx="1294310" cy="630128"/>
            </a:xfrm>
            <a:prstGeom prst="rect">
              <a:avLst/>
            </a:prstGeom>
            <a:gradFill>
              <a:gsLst>
                <a:gs pos="0">
                  <a:schemeClr val="bg1">
                    <a:lumMod val="95000"/>
                  </a:schemeClr>
                </a:gs>
                <a:gs pos="35000">
                  <a:schemeClr val="dk1">
                    <a:tint val="37000"/>
                    <a:satMod val="300000"/>
                  </a:schemeClr>
                </a:gs>
                <a:gs pos="100000">
                  <a:schemeClr val="dk1">
                    <a:tint val="15000"/>
                    <a:satMod val="350000"/>
                  </a:schemeClr>
                </a:gs>
              </a:gsLst>
            </a:gradFill>
            <a:ln>
              <a:solidFill>
                <a:schemeClr val="bg1">
                  <a:lumMod val="50000"/>
                </a:schemeClr>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nchor="ctr"/>
            <a:lstStyle/>
            <a:p>
              <a:pPr algn="ctr" defTabSz="844083" fontAlgn="base">
                <a:spcBef>
                  <a:spcPct val="0"/>
                </a:spcBef>
                <a:spcAft>
                  <a:spcPct val="0"/>
                </a:spcAft>
                <a:defRPr/>
              </a:pPr>
              <a:r>
                <a:rPr lang="nl-BE" sz="923" b="1" dirty="0">
                  <a:solidFill>
                    <a:srgbClr val="000000"/>
                  </a:solidFill>
                  <a:cs typeface="Arial" pitchFamily="34" charset="0"/>
                </a:rPr>
                <a:t>OCI</a:t>
              </a:r>
              <a:endParaRPr lang="en-US" sz="923" b="1" dirty="0">
                <a:solidFill>
                  <a:srgbClr val="000000"/>
                </a:solidFill>
                <a:cs typeface="Arial" pitchFamily="34" charset="0"/>
              </a:endParaRPr>
            </a:p>
          </p:txBody>
        </p:sp>
        <p:sp>
          <p:nvSpPr>
            <p:cNvPr id="121" name="Rectangle 120"/>
            <p:cNvSpPr/>
            <p:nvPr/>
          </p:nvSpPr>
          <p:spPr bwMode="auto">
            <a:xfrm>
              <a:off x="4755028" y="4880418"/>
              <a:ext cx="1298143" cy="630128"/>
            </a:xfrm>
            <a:prstGeom prst="rect">
              <a:avLst/>
            </a:prstGeom>
            <a:gradFill>
              <a:gsLst>
                <a:gs pos="0">
                  <a:schemeClr val="bg1">
                    <a:lumMod val="95000"/>
                  </a:schemeClr>
                </a:gs>
                <a:gs pos="35000">
                  <a:schemeClr val="dk1">
                    <a:tint val="37000"/>
                    <a:satMod val="300000"/>
                  </a:schemeClr>
                </a:gs>
                <a:gs pos="100000">
                  <a:schemeClr val="dk1">
                    <a:tint val="15000"/>
                    <a:satMod val="350000"/>
                  </a:schemeClr>
                </a:gs>
              </a:gsLst>
            </a:gradFill>
            <a:ln>
              <a:solidFill>
                <a:schemeClr val="bg1">
                  <a:lumMod val="50000"/>
                </a:schemeClr>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nchor="ctr"/>
            <a:lstStyle/>
            <a:p>
              <a:pPr algn="ctr" defTabSz="844083" fontAlgn="base">
                <a:spcBef>
                  <a:spcPct val="0"/>
                </a:spcBef>
                <a:spcAft>
                  <a:spcPct val="0"/>
                </a:spcAft>
                <a:defRPr/>
              </a:pPr>
              <a:r>
                <a:rPr lang="nl-BE" sz="923" b="1" dirty="0">
                  <a:solidFill>
                    <a:srgbClr val="000000"/>
                  </a:solidFill>
                  <a:cs typeface="Arial" pitchFamily="34" charset="0"/>
                </a:rPr>
                <a:t>Comité </a:t>
              </a:r>
              <a:r>
                <a:rPr lang="nl-BE" sz="923" b="1" dirty="0" err="1">
                  <a:solidFill>
                    <a:srgbClr val="000000"/>
                  </a:solidFill>
                  <a:cs typeface="Arial" pitchFamily="34" charset="0"/>
                </a:rPr>
                <a:t>d’experts</a:t>
              </a:r>
              <a:endParaRPr lang="nl-BE" sz="923" b="1" dirty="0">
                <a:solidFill>
                  <a:srgbClr val="000000"/>
                </a:solidFill>
                <a:cs typeface="Arial" pitchFamily="34" charset="0"/>
              </a:endParaRPr>
            </a:p>
            <a:p>
              <a:pPr algn="ctr" defTabSz="844083" fontAlgn="base">
                <a:spcBef>
                  <a:spcPct val="0"/>
                </a:spcBef>
                <a:spcAft>
                  <a:spcPct val="0"/>
                </a:spcAft>
                <a:defRPr/>
              </a:pPr>
              <a:r>
                <a:rPr lang="nl-BE" sz="923" dirty="0" err="1">
                  <a:solidFill>
                    <a:srgbClr val="000000"/>
                  </a:solidFill>
                  <a:cs typeface="Arial" pitchFamily="34" charset="0"/>
                </a:rPr>
                <a:t>Validation</a:t>
              </a:r>
              <a:endParaRPr lang="en-US" sz="923" dirty="0">
                <a:solidFill>
                  <a:srgbClr val="000000"/>
                </a:solidFill>
                <a:cs typeface="Arial" pitchFamily="34" charset="0"/>
              </a:endParaRPr>
            </a:p>
          </p:txBody>
        </p:sp>
      </p:grpSp>
      <p:grpSp>
        <p:nvGrpSpPr>
          <p:cNvPr id="15366" name="Group 122"/>
          <p:cNvGrpSpPr>
            <a:grpSpLocks/>
          </p:cNvGrpSpPr>
          <p:nvPr/>
        </p:nvGrpSpPr>
        <p:grpSpPr bwMode="auto">
          <a:xfrm>
            <a:off x="7143751" y="3758713"/>
            <a:ext cx="1318846" cy="593480"/>
            <a:chOff x="4494443" y="4764342"/>
            <a:chExt cx="1614583" cy="746204"/>
          </a:xfrm>
        </p:grpSpPr>
        <p:sp>
          <p:nvSpPr>
            <p:cNvPr id="124" name="Rectangle 123"/>
            <p:cNvSpPr/>
            <p:nvPr/>
          </p:nvSpPr>
          <p:spPr bwMode="auto">
            <a:xfrm>
              <a:off x="4494443" y="4764342"/>
              <a:ext cx="1453125" cy="630128"/>
            </a:xfrm>
            <a:prstGeom prst="rect">
              <a:avLst/>
            </a:prstGeom>
            <a:gradFill>
              <a:gsLst>
                <a:gs pos="0">
                  <a:schemeClr val="bg1">
                    <a:lumMod val="95000"/>
                  </a:schemeClr>
                </a:gs>
                <a:gs pos="35000">
                  <a:schemeClr val="dk1">
                    <a:tint val="37000"/>
                    <a:satMod val="300000"/>
                  </a:schemeClr>
                </a:gs>
                <a:gs pos="100000">
                  <a:schemeClr val="dk1">
                    <a:tint val="15000"/>
                    <a:satMod val="350000"/>
                  </a:schemeClr>
                </a:gs>
              </a:gsLst>
            </a:gradFill>
            <a:ln>
              <a:solidFill>
                <a:schemeClr val="bg1">
                  <a:lumMod val="50000"/>
                </a:schemeClr>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nchor="ctr"/>
            <a:lstStyle/>
            <a:p>
              <a:pPr algn="ctr" defTabSz="844083" fontAlgn="base">
                <a:spcBef>
                  <a:spcPct val="0"/>
                </a:spcBef>
                <a:spcAft>
                  <a:spcPct val="0"/>
                </a:spcAft>
                <a:defRPr/>
              </a:pPr>
              <a:r>
                <a:rPr lang="nl-BE" sz="923" b="1" dirty="0">
                  <a:solidFill>
                    <a:srgbClr val="000000"/>
                  </a:solidFill>
                  <a:cs typeface="Arial" pitchFamily="34" charset="0"/>
                </a:rPr>
                <a:t>OCI</a:t>
              </a:r>
              <a:endParaRPr lang="en-US" sz="923" b="1" dirty="0">
                <a:solidFill>
                  <a:srgbClr val="000000"/>
                </a:solidFill>
                <a:cs typeface="Arial" pitchFamily="34" charset="0"/>
              </a:endParaRPr>
            </a:p>
          </p:txBody>
        </p:sp>
        <p:sp>
          <p:nvSpPr>
            <p:cNvPr id="125" name="Rectangle 124"/>
            <p:cNvSpPr/>
            <p:nvPr/>
          </p:nvSpPr>
          <p:spPr bwMode="auto">
            <a:xfrm>
              <a:off x="4575172" y="4814088"/>
              <a:ext cx="1453125" cy="630128"/>
            </a:xfrm>
            <a:prstGeom prst="rect">
              <a:avLst/>
            </a:prstGeom>
            <a:gradFill>
              <a:gsLst>
                <a:gs pos="0">
                  <a:schemeClr val="bg1">
                    <a:lumMod val="95000"/>
                  </a:schemeClr>
                </a:gs>
                <a:gs pos="35000">
                  <a:schemeClr val="dk1">
                    <a:tint val="37000"/>
                    <a:satMod val="300000"/>
                  </a:schemeClr>
                </a:gs>
                <a:gs pos="100000">
                  <a:schemeClr val="dk1">
                    <a:tint val="15000"/>
                    <a:satMod val="350000"/>
                  </a:schemeClr>
                </a:gs>
              </a:gsLst>
            </a:gradFill>
            <a:ln>
              <a:solidFill>
                <a:schemeClr val="bg1">
                  <a:lumMod val="50000"/>
                </a:schemeClr>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nchor="ctr"/>
            <a:lstStyle/>
            <a:p>
              <a:pPr algn="ctr" defTabSz="844083" fontAlgn="base">
                <a:spcBef>
                  <a:spcPct val="0"/>
                </a:spcBef>
                <a:spcAft>
                  <a:spcPct val="0"/>
                </a:spcAft>
                <a:defRPr/>
              </a:pPr>
              <a:r>
                <a:rPr lang="nl-BE" sz="923" b="1" dirty="0">
                  <a:solidFill>
                    <a:srgbClr val="000000"/>
                  </a:solidFill>
                  <a:cs typeface="Arial" pitchFamily="34" charset="0"/>
                </a:rPr>
                <a:t>OCI</a:t>
              </a:r>
              <a:endParaRPr lang="en-US" sz="923" b="1" dirty="0">
                <a:solidFill>
                  <a:srgbClr val="000000"/>
                </a:solidFill>
                <a:cs typeface="Arial" pitchFamily="34" charset="0"/>
              </a:endParaRPr>
            </a:p>
          </p:txBody>
        </p:sp>
        <p:sp>
          <p:nvSpPr>
            <p:cNvPr id="126" name="Rectangle 125"/>
            <p:cNvSpPr/>
            <p:nvPr/>
          </p:nvSpPr>
          <p:spPr bwMode="auto">
            <a:xfrm>
              <a:off x="4655901" y="4880418"/>
              <a:ext cx="1453125" cy="630128"/>
            </a:xfrm>
            <a:prstGeom prst="rect">
              <a:avLst/>
            </a:prstGeom>
            <a:gradFill>
              <a:gsLst>
                <a:gs pos="0">
                  <a:schemeClr val="bg1">
                    <a:lumMod val="95000"/>
                  </a:schemeClr>
                </a:gs>
                <a:gs pos="35000">
                  <a:schemeClr val="dk1">
                    <a:tint val="37000"/>
                    <a:satMod val="300000"/>
                  </a:schemeClr>
                </a:gs>
                <a:gs pos="100000">
                  <a:schemeClr val="dk1">
                    <a:tint val="15000"/>
                    <a:satMod val="350000"/>
                  </a:schemeClr>
                </a:gs>
              </a:gsLst>
            </a:gradFill>
            <a:ln>
              <a:solidFill>
                <a:schemeClr val="bg1">
                  <a:lumMod val="50000"/>
                </a:schemeClr>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nchor="ctr"/>
            <a:lstStyle/>
            <a:p>
              <a:pPr algn="ctr" defTabSz="844083" fontAlgn="base">
                <a:spcBef>
                  <a:spcPct val="0"/>
                </a:spcBef>
                <a:spcAft>
                  <a:spcPct val="0"/>
                </a:spcAft>
                <a:defRPr/>
              </a:pPr>
              <a:r>
                <a:rPr lang="nl-BE" sz="923" b="1" dirty="0">
                  <a:solidFill>
                    <a:srgbClr val="000000"/>
                  </a:solidFill>
                  <a:cs typeface="Arial" pitchFamily="34" charset="0"/>
                </a:rPr>
                <a:t>Comité </a:t>
              </a:r>
              <a:r>
                <a:rPr lang="nl-BE" sz="923" b="1" dirty="0" err="1">
                  <a:solidFill>
                    <a:srgbClr val="000000"/>
                  </a:solidFill>
                  <a:cs typeface="Arial" pitchFamily="34" charset="0"/>
                </a:rPr>
                <a:t>d’experts</a:t>
              </a:r>
              <a:endParaRPr lang="nl-BE" sz="923" b="1" dirty="0">
                <a:solidFill>
                  <a:srgbClr val="000000"/>
                </a:solidFill>
                <a:cs typeface="Arial" pitchFamily="34" charset="0"/>
              </a:endParaRPr>
            </a:p>
            <a:p>
              <a:pPr algn="ctr" defTabSz="844083" fontAlgn="base">
                <a:spcBef>
                  <a:spcPct val="0"/>
                </a:spcBef>
                <a:spcAft>
                  <a:spcPct val="0"/>
                </a:spcAft>
                <a:defRPr/>
              </a:pPr>
              <a:r>
                <a:rPr lang="nl-BE" sz="738" dirty="0" err="1">
                  <a:solidFill>
                    <a:srgbClr val="000000"/>
                  </a:solidFill>
                  <a:cs typeface="Arial" pitchFamily="34" charset="0"/>
                </a:rPr>
                <a:t>Plaintes</a:t>
              </a:r>
              <a:endParaRPr lang="nl-BE" sz="738" dirty="0">
                <a:solidFill>
                  <a:srgbClr val="000000"/>
                </a:solidFill>
                <a:cs typeface="Arial" pitchFamily="34" charset="0"/>
              </a:endParaRPr>
            </a:p>
            <a:p>
              <a:pPr algn="ctr" defTabSz="844083" fontAlgn="base">
                <a:spcBef>
                  <a:spcPct val="0"/>
                </a:spcBef>
                <a:spcAft>
                  <a:spcPct val="0"/>
                </a:spcAft>
                <a:defRPr/>
              </a:pPr>
              <a:r>
                <a:rPr lang="nl-BE" sz="738" dirty="0">
                  <a:solidFill>
                    <a:srgbClr val="000000"/>
                  </a:solidFill>
                  <a:cs typeface="Arial" pitchFamily="34" charset="0"/>
                </a:rPr>
                <a:t>Appel</a:t>
              </a:r>
            </a:p>
            <a:p>
              <a:pPr algn="ctr" defTabSz="844083" fontAlgn="base">
                <a:spcBef>
                  <a:spcPct val="0"/>
                </a:spcBef>
                <a:spcAft>
                  <a:spcPct val="0"/>
                </a:spcAft>
                <a:defRPr/>
              </a:pPr>
              <a:r>
                <a:rPr lang="nl-BE" sz="738" dirty="0" err="1">
                  <a:solidFill>
                    <a:srgbClr val="000000"/>
                  </a:solidFill>
                  <a:cs typeface="Arial" pitchFamily="34" charset="0"/>
                </a:rPr>
                <a:t>Contestation</a:t>
              </a:r>
              <a:endParaRPr lang="en-US" sz="831" dirty="0">
                <a:solidFill>
                  <a:srgbClr val="000000"/>
                </a:solidFill>
                <a:cs typeface="Arial" pitchFamily="34" charset="0"/>
              </a:endParaRPr>
            </a:p>
          </p:txBody>
        </p:sp>
      </p:grpSp>
      <p:cxnSp>
        <p:nvCxnSpPr>
          <p:cNvPr id="133" name="Straight Arrow Connector 132"/>
          <p:cNvCxnSpPr>
            <a:stCxn id="151" idx="2"/>
            <a:endCxn id="125" idx="0"/>
          </p:cNvCxnSpPr>
          <p:nvPr/>
        </p:nvCxnSpPr>
        <p:spPr>
          <a:xfrm rot="16200000" flipH="1">
            <a:off x="7744558" y="3739662"/>
            <a:ext cx="117231" cy="0"/>
          </a:xfrm>
          <a:prstGeom prst="straightConnector1">
            <a:avLst/>
          </a:prstGeom>
          <a:ln w="19050">
            <a:solidFill>
              <a:srgbClr val="0070C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5368" name="Group 78"/>
          <p:cNvGrpSpPr>
            <a:grpSpLocks/>
          </p:cNvGrpSpPr>
          <p:nvPr/>
        </p:nvGrpSpPr>
        <p:grpSpPr bwMode="auto">
          <a:xfrm>
            <a:off x="2857500" y="1252905"/>
            <a:ext cx="4154366" cy="1648557"/>
            <a:chOff x="2381232" y="785793"/>
            <a:chExt cx="4566779" cy="1500199"/>
          </a:xfrm>
        </p:grpSpPr>
        <p:grpSp>
          <p:nvGrpSpPr>
            <p:cNvPr id="15454" name="Group 22"/>
            <p:cNvGrpSpPr>
              <a:grpSpLocks/>
            </p:cNvGrpSpPr>
            <p:nvPr/>
          </p:nvGrpSpPr>
          <p:grpSpPr bwMode="auto">
            <a:xfrm>
              <a:off x="2524110" y="785793"/>
              <a:ext cx="4286280" cy="1500199"/>
              <a:chOff x="738160" y="1214421"/>
              <a:chExt cx="4286280" cy="1500199"/>
            </a:xfrm>
          </p:grpSpPr>
          <p:grpSp>
            <p:nvGrpSpPr>
              <p:cNvPr id="4" name="Group 21"/>
              <p:cNvGrpSpPr>
                <a:grpSpLocks/>
              </p:cNvGrpSpPr>
              <p:nvPr/>
            </p:nvGrpSpPr>
            <p:grpSpPr bwMode="auto">
              <a:xfrm>
                <a:off x="738160" y="1214421"/>
                <a:ext cx="4286280" cy="1500199"/>
                <a:chOff x="738160" y="1214421"/>
                <a:chExt cx="4286280" cy="1500199"/>
              </a:xfrm>
            </p:grpSpPr>
            <p:grpSp>
              <p:nvGrpSpPr>
                <p:cNvPr id="15458" name="Group 3"/>
                <p:cNvGrpSpPr>
                  <a:grpSpLocks/>
                </p:cNvGrpSpPr>
                <p:nvPr/>
              </p:nvGrpSpPr>
              <p:grpSpPr bwMode="auto">
                <a:xfrm>
                  <a:off x="738160" y="1214421"/>
                  <a:ext cx="4286280" cy="1500199"/>
                  <a:chOff x="2049452" y="2825735"/>
                  <a:chExt cx="2810675" cy="2166953"/>
                </a:xfrm>
              </p:grpSpPr>
              <p:sp>
                <p:nvSpPr>
                  <p:cNvPr id="5" name="Rectangle 4"/>
                  <p:cNvSpPr/>
                  <p:nvPr/>
                </p:nvSpPr>
                <p:spPr bwMode="auto">
                  <a:xfrm>
                    <a:off x="2049773" y="2825735"/>
                    <a:ext cx="2810812" cy="216695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defTabSz="844083" fontAlgn="base">
                      <a:spcBef>
                        <a:spcPct val="0"/>
                      </a:spcBef>
                      <a:spcAft>
                        <a:spcPct val="0"/>
                      </a:spcAft>
                      <a:defRPr/>
                    </a:pPr>
                    <a:endParaRPr lang="en-US" sz="923" i="1" dirty="0">
                      <a:solidFill>
                        <a:srgbClr val="000000"/>
                      </a:solidFill>
                      <a:cs typeface="Arial" pitchFamily="34" charset="0"/>
                    </a:endParaRPr>
                  </a:p>
                </p:txBody>
              </p:sp>
              <p:sp>
                <p:nvSpPr>
                  <p:cNvPr id="6" name="Rectangle 5"/>
                  <p:cNvSpPr/>
                  <p:nvPr/>
                </p:nvSpPr>
                <p:spPr bwMode="auto">
                  <a:xfrm>
                    <a:off x="2096250" y="3237938"/>
                    <a:ext cx="2014362" cy="516217"/>
                  </a:xfrm>
                  <a:prstGeom prst="rect">
                    <a:avLst/>
                  </a:prstGeom>
                  <a:gradFill>
                    <a:gsLst>
                      <a:gs pos="0">
                        <a:schemeClr val="bg1">
                          <a:lumMod val="95000"/>
                        </a:schemeClr>
                      </a:gs>
                      <a:gs pos="35000">
                        <a:schemeClr val="dk1">
                          <a:tint val="37000"/>
                          <a:satMod val="300000"/>
                        </a:schemeClr>
                      </a:gs>
                      <a:gs pos="100000">
                        <a:schemeClr val="dk1">
                          <a:tint val="15000"/>
                          <a:satMod val="350000"/>
                        </a:schemeClr>
                      </a:gs>
                    </a:gsLst>
                  </a:gradFill>
                  <a:ln>
                    <a:solidFill>
                      <a:schemeClr val="bg1">
                        <a:lumMod val="50000"/>
                      </a:schemeClr>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nchor="ctr"/>
                  <a:lstStyle/>
                  <a:p>
                    <a:pPr algn="ctr" defTabSz="844083" fontAlgn="base">
                      <a:spcBef>
                        <a:spcPct val="0"/>
                      </a:spcBef>
                      <a:spcAft>
                        <a:spcPct val="0"/>
                      </a:spcAft>
                      <a:defRPr/>
                    </a:pPr>
                    <a:r>
                      <a:rPr lang="nl-BE" sz="923" b="1" dirty="0">
                        <a:solidFill>
                          <a:srgbClr val="000000"/>
                        </a:solidFill>
                        <a:cs typeface="Arial" pitchFamily="34" charset="0"/>
                      </a:rPr>
                      <a:t>Membres </a:t>
                    </a:r>
                    <a:r>
                      <a:rPr lang="nl-BE" sz="923" b="1" dirty="0" err="1">
                        <a:solidFill>
                          <a:srgbClr val="000000"/>
                        </a:solidFill>
                        <a:cs typeface="Arial" pitchFamily="34" charset="0"/>
                      </a:rPr>
                      <a:t>effectifs</a:t>
                    </a:r>
                    <a:endParaRPr lang="en-US" sz="923" b="1" dirty="0">
                      <a:solidFill>
                        <a:srgbClr val="000000"/>
                      </a:solidFill>
                      <a:cs typeface="Arial" pitchFamily="34" charset="0"/>
                    </a:endParaRPr>
                  </a:p>
                </p:txBody>
              </p:sp>
              <p:sp>
                <p:nvSpPr>
                  <p:cNvPr id="8" name="Rectangle 7"/>
                  <p:cNvSpPr/>
                  <p:nvPr/>
                </p:nvSpPr>
                <p:spPr bwMode="auto">
                  <a:xfrm>
                    <a:off x="2098362" y="3858168"/>
                    <a:ext cx="466884" cy="1030506"/>
                  </a:xfrm>
                  <a:prstGeom prst="rect">
                    <a:avLst/>
                  </a:prstGeom>
                  <a:gradFill>
                    <a:gsLst>
                      <a:gs pos="0">
                        <a:schemeClr val="bg1">
                          <a:lumMod val="95000"/>
                        </a:schemeClr>
                      </a:gs>
                      <a:gs pos="35000">
                        <a:schemeClr val="dk1">
                          <a:tint val="37000"/>
                          <a:satMod val="300000"/>
                        </a:schemeClr>
                      </a:gs>
                      <a:gs pos="100000">
                        <a:schemeClr val="dk1">
                          <a:tint val="15000"/>
                          <a:satMod val="350000"/>
                        </a:schemeClr>
                      </a:gs>
                    </a:gsLst>
                  </a:gradFill>
                  <a:ln>
                    <a:solidFill>
                      <a:schemeClr val="bg1">
                        <a:lumMod val="50000"/>
                      </a:schemeClr>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algn="ctr" defTabSz="844083" fontAlgn="base">
                      <a:spcBef>
                        <a:spcPct val="0"/>
                      </a:spcBef>
                      <a:spcAft>
                        <a:spcPct val="0"/>
                      </a:spcAft>
                    </a:pPr>
                    <a:r>
                      <a:rPr lang="nl-BE" sz="738" b="1" dirty="0" err="1">
                        <a:solidFill>
                          <a:srgbClr val="000000"/>
                        </a:solidFill>
                        <a:cs typeface="Arial" charset="0"/>
                      </a:rPr>
                      <a:t>Collège</a:t>
                    </a:r>
                    <a:r>
                      <a:rPr lang="nl-BE" sz="738" b="1" dirty="0">
                        <a:solidFill>
                          <a:srgbClr val="000000"/>
                        </a:solidFill>
                        <a:cs typeface="Arial" charset="0"/>
                      </a:rPr>
                      <a:t> A</a:t>
                    </a:r>
                  </a:p>
                  <a:p>
                    <a:pPr algn="ctr" defTabSz="844083" fontAlgn="base">
                      <a:spcBef>
                        <a:spcPct val="0"/>
                      </a:spcBef>
                      <a:spcAft>
                        <a:spcPct val="0"/>
                      </a:spcAft>
                    </a:pPr>
                    <a:r>
                      <a:rPr lang="nl-BE" sz="646" dirty="0" err="1">
                        <a:solidFill>
                          <a:srgbClr val="000000"/>
                        </a:solidFill>
                        <a:cs typeface="Arial" charset="0"/>
                      </a:rPr>
                      <a:t>Autorités</a:t>
                    </a:r>
                    <a:r>
                      <a:rPr lang="nl-BE" sz="646" dirty="0">
                        <a:solidFill>
                          <a:srgbClr val="000000"/>
                        </a:solidFill>
                        <a:cs typeface="Arial" charset="0"/>
                      </a:rPr>
                      <a:t> </a:t>
                    </a:r>
                  </a:p>
                  <a:p>
                    <a:pPr algn="ctr" defTabSz="844083" fontAlgn="base">
                      <a:spcBef>
                        <a:spcPct val="0"/>
                      </a:spcBef>
                      <a:spcAft>
                        <a:spcPct val="0"/>
                      </a:spcAft>
                    </a:pPr>
                    <a:r>
                      <a:rPr lang="nl-BE" sz="646" dirty="0" err="1">
                        <a:solidFill>
                          <a:srgbClr val="000000"/>
                        </a:solidFill>
                        <a:cs typeface="Arial" charset="0"/>
                      </a:rPr>
                      <a:t>Utilisateurs</a:t>
                    </a:r>
                    <a:endParaRPr lang="nl-BE" sz="646" dirty="0">
                      <a:solidFill>
                        <a:srgbClr val="000000"/>
                      </a:solidFill>
                      <a:cs typeface="Arial" charset="0"/>
                    </a:endParaRPr>
                  </a:p>
                  <a:p>
                    <a:pPr algn="ctr" defTabSz="844083" fontAlgn="base">
                      <a:spcBef>
                        <a:spcPct val="0"/>
                      </a:spcBef>
                      <a:spcAft>
                        <a:spcPct val="0"/>
                      </a:spcAft>
                    </a:pPr>
                    <a:r>
                      <a:rPr lang="nl-BE" sz="646" dirty="0" err="1">
                        <a:solidFill>
                          <a:srgbClr val="000000"/>
                        </a:solidFill>
                        <a:cs typeface="Arial" charset="0"/>
                      </a:rPr>
                      <a:t>publics</a:t>
                    </a:r>
                    <a:endParaRPr lang="nl-BE" sz="646" dirty="0">
                      <a:solidFill>
                        <a:srgbClr val="000000"/>
                      </a:solidFill>
                      <a:cs typeface="Arial" charset="0"/>
                    </a:endParaRPr>
                  </a:p>
                  <a:p>
                    <a:pPr algn="ctr" defTabSz="844083" fontAlgn="base">
                      <a:spcBef>
                        <a:spcPct val="0"/>
                      </a:spcBef>
                      <a:spcAft>
                        <a:spcPct val="0"/>
                      </a:spcAft>
                    </a:pPr>
                    <a:endParaRPr lang="nl-BE" sz="646" dirty="0">
                      <a:solidFill>
                        <a:srgbClr val="000000"/>
                      </a:solidFill>
                      <a:cs typeface="Arial" charset="0"/>
                    </a:endParaRPr>
                  </a:p>
                  <a:p>
                    <a:pPr algn="ctr" defTabSz="844083" fontAlgn="base">
                      <a:spcBef>
                        <a:spcPct val="0"/>
                      </a:spcBef>
                      <a:spcAft>
                        <a:spcPct val="0"/>
                      </a:spcAft>
                    </a:pPr>
                    <a:r>
                      <a:rPr lang="nl-BE" sz="738" dirty="0">
                        <a:solidFill>
                          <a:srgbClr val="000000"/>
                        </a:solidFill>
                        <a:cs typeface="Arial" charset="0"/>
                      </a:rPr>
                      <a:t>25 %</a:t>
                    </a:r>
                    <a:endParaRPr lang="en-US" sz="738" dirty="0">
                      <a:solidFill>
                        <a:srgbClr val="000000"/>
                      </a:solidFill>
                      <a:cs typeface="Arial" charset="0"/>
                    </a:endParaRPr>
                  </a:p>
                </p:txBody>
              </p:sp>
            </p:grpSp>
            <p:sp>
              <p:nvSpPr>
                <p:cNvPr id="17" name="Rectangle 16"/>
                <p:cNvSpPr/>
                <p:nvPr/>
              </p:nvSpPr>
              <p:spPr bwMode="auto">
                <a:xfrm>
                  <a:off x="1595625" y="1929183"/>
                  <a:ext cx="715220" cy="713428"/>
                </a:xfrm>
                <a:prstGeom prst="rect">
                  <a:avLst/>
                </a:prstGeom>
                <a:gradFill>
                  <a:gsLst>
                    <a:gs pos="0">
                      <a:schemeClr val="bg1">
                        <a:lumMod val="95000"/>
                      </a:schemeClr>
                    </a:gs>
                    <a:gs pos="35000">
                      <a:schemeClr val="dk1">
                        <a:tint val="37000"/>
                        <a:satMod val="300000"/>
                      </a:schemeClr>
                    </a:gs>
                    <a:gs pos="100000">
                      <a:schemeClr val="dk1">
                        <a:tint val="15000"/>
                        <a:satMod val="350000"/>
                      </a:schemeClr>
                    </a:gs>
                  </a:gsLst>
                </a:gradFill>
                <a:ln>
                  <a:solidFill>
                    <a:schemeClr val="bg1">
                      <a:lumMod val="50000"/>
                    </a:schemeClr>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algn="ctr" defTabSz="844083" fontAlgn="base">
                    <a:spcBef>
                      <a:spcPct val="0"/>
                    </a:spcBef>
                    <a:spcAft>
                      <a:spcPct val="0"/>
                    </a:spcAft>
                    <a:defRPr/>
                  </a:pPr>
                  <a:r>
                    <a:rPr lang="nl-BE" sz="738" b="1" dirty="0" err="1">
                      <a:solidFill>
                        <a:srgbClr val="000000"/>
                      </a:solidFill>
                      <a:cs typeface="Arial" charset="0"/>
                    </a:rPr>
                    <a:t>Collège</a:t>
                  </a:r>
                  <a:r>
                    <a:rPr lang="nl-BE" sz="738" b="1" dirty="0">
                      <a:solidFill>
                        <a:srgbClr val="000000"/>
                      </a:solidFill>
                      <a:cs typeface="Arial" charset="0"/>
                    </a:rPr>
                    <a:t>  B</a:t>
                  </a:r>
                </a:p>
                <a:p>
                  <a:pPr algn="ctr" defTabSz="844083" fontAlgn="base">
                    <a:spcBef>
                      <a:spcPct val="0"/>
                    </a:spcBef>
                    <a:spcAft>
                      <a:spcPct val="0"/>
                    </a:spcAft>
                    <a:defRPr/>
                  </a:pPr>
                  <a:r>
                    <a:rPr lang="nl-BE" sz="646" dirty="0" err="1">
                      <a:solidFill>
                        <a:srgbClr val="000000"/>
                      </a:solidFill>
                      <a:cs typeface="Arial" charset="0"/>
                    </a:rPr>
                    <a:t>Utilisateurs</a:t>
                  </a:r>
                  <a:endParaRPr lang="nl-BE" sz="646" dirty="0">
                    <a:solidFill>
                      <a:srgbClr val="000000"/>
                    </a:solidFill>
                    <a:cs typeface="Arial" charset="0"/>
                  </a:endParaRPr>
                </a:p>
                <a:p>
                  <a:pPr algn="ctr" defTabSz="844083" fontAlgn="base">
                    <a:spcBef>
                      <a:spcPct val="0"/>
                    </a:spcBef>
                    <a:spcAft>
                      <a:spcPct val="0"/>
                    </a:spcAft>
                    <a:defRPr/>
                  </a:pPr>
                  <a:r>
                    <a:rPr lang="nl-BE" sz="646" dirty="0">
                      <a:solidFill>
                        <a:srgbClr val="000000"/>
                      </a:solidFill>
                      <a:cs typeface="Arial" charset="0"/>
                    </a:rPr>
                    <a:t>privés</a:t>
                  </a:r>
                </a:p>
                <a:p>
                  <a:pPr algn="ctr" defTabSz="844083" fontAlgn="base">
                    <a:spcBef>
                      <a:spcPct val="0"/>
                    </a:spcBef>
                    <a:spcAft>
                      <a:spcPct val="0"/>
                    </a:spcAft>
                    <a:defRPr/>
                  </a:pPr>
                  <a:endParaRPr lang="nl-BE" sz="646" dirty="0">
                    <a:solidFill>
                      <a:srgbClr val="000000"/>
                    </a:solidFill>
                    <a:cs typeface="Arial" charset="0"/>
                  </a:endParaRPr>
                </a:p>
                <a:p>
                  <a:pPr algn="ctr" defTabSz="844083" fontAlgn="base">
                    <a:spcBef>
                      <a:spcPct val="0"/>
                    </a:spcBef>
                    <a:spcAft>
                      <a:spcPct val="0"/>
                    </a:spcAft>
                    <a:defRPr/>
                  </a:pPr>
                  <a:endParaRPr lang="nl-BE" sz="646" dirty="0">
                    <a:solidFill>
                      <a:srgbClr val="000000"/>
                    </a:solidFill>
                    <a:cs typeface="Arial" charset="0"/>
                  </a:endParaRPr>
                </a:p>
                <a:p>
                  <a:pPr algn="ctr" defTabSz="844083" fontAlgn="base">
                    <a:spcBef>
                      <a:spcPct val="0"/>
                    </a:spcBef>
                    <a:spcAft>
                      <a:spcPct val="0"/>
                    </a:spcAft>
                    <a:defRPr/>
                  </a:pPr>
                  <a:r>
                    <a:rPr lang="nl-BE" sz="738" dirty="0">
                      <a:solidFill>
                        <a:srgbClr val="000000"/>
                      </a:solidFill>
                      <a:cs typeface="Arial" charset="0"/>
                    </a:rPr>
                    <a:t>25 %</a:t>
                  </a:r>
                  <a:endParaRPr lang="en-US" sz="738" dirty="0">
                    <a:solidFill>
                      <a:srgbClr val="000000"/>
                    </a:solidFill>
                    <a:cs typeface="Arial" charset="0"/>
                  </a:endParaRPr>
                </a:p>
              </p:txBody>
            </p:sp>
            <p:sp>
              <p:nvSpPr>
                <p:cNvPr id="18" name="Rectangle 17"/>
                <p:cNvSpPr/>
                <p:nvPr/>
              </p:nvSpPr>
              <p:spPr bwMode="auto">
                <a:xfrm>
                  <a:off x="2381723" y="1929183"/>
                  <a:ext cx="713609" cy="713428"/>
                </a:xfrm>
                <a:prstGeom prst="rect">
                  <a:avLst/>
                </a:prstGeom>
                <a:gradFill>
                  <a:gsLst>
                    <a:gs pos="0">
                      <a:schemeClr val="bg1">
                        <a:lumMod val="95000"/>
                      </a:schemeClr>
                    </a:gs>
                    <a:gs pos="35000">
                      <a:schemeClr val="dk1">
                        <a:tint val="37000"/>
                        <a:satMod val="300000"/>
                      </a:schemeClr>
                    </a:gs>
                    <a:gs pos="100000">
                      <a:schemeClr val="dk1">
                        <a:tint val="15000"/>
                        <a:satMod val="350000"/>
                      </a:schemeClr>
                    </a:gs>
                  </a:gsLst>
                </a:gradFill>
                <a:ln>
                  <a:solidFill>
                    <a:schemeClr val="bg1">
                      <a:lumMod val="50000"/>
                    </a:schemeClr>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algn="ctr" defTabSz="844083" fontAlgn="base">
                    <a:spcBef>
                      <a:spcPct val="0"/>
                    </a:spcBef>
                    <a:spcAft>
                      <a:spcPct val="0"/>
                    </a:spcAft>
                    <a:defRPr/>
                  </a:pPr>
                  <a:r>
                    <a:rPr lang="nl-BE" sz="738" b="1" dirty="0" err="1">
                      <a:solidFill>
                        <a:srgbClr val="000000"/>
                      </a:solidFill>
                      <a:cs typeface="Arial" charset="0"/>
                    </a:rPr>
                    <a:t>Collège</a:t>
                  </a:r>
                  <a:r>
                    <a:rPr lang="nl-BE" sz="738" b="1" dirty="0">
                      <a:solidFill>
                        <a:srgbClr val="000000"/>
                      </a:solidFill>
                      <a:cs typeface="Arial" charset="0"/>
                    </a:rPr>
                    <a:t>  C</a:t>
                  </a:r>
                </a:p>
                <a:p>
                  <a:pPr algn="ctr" defTabSz="844083" fontAlgn="base">
                    <a:spcBef>
                      <a:spcPct val="0"/>
                    </a:spcBef>
                    <a:spcAft>
                      <a:spcPct val="0"/>
                    </a:spcAft>
                    <a:defRPr/>
                  </a:pPr>
                  <a:r>
                    <a:rPr lang="nl-BE" sz="646" dirty="0" err="1">
                      <a:solidFill>
                        <a:srgbClr val="000000"/>
                      </a:solidFill>
                      <a:cs typeface="Arial" charset="0"/>
                    </a:rPr>
                    <a:t>Fédérations</a:t>
                  </a:r>
                  <a:endParaRPr lang="nl-BE" sz="646" dirty="0">
                    <a:solidFill>
                      <a:srgbClr val="000000"/>
                    </a:solidFill>
                    <a:cs typeface="Arial" charset="0"/>
                  </a:endParaRPr>
                </a:p>
                <a:p>
                  <a:pPr algn="ctr" defTabSz="844083" fontAlgn="base">
                    <a:spcBef>
                      <a:spcPct val="0"/>
                    </a:spcBef>
                    <a:spcAft>
                      <a:spcPct val="0"/>
                    </a:spcAft>
                    <a:defRPr/>
                  </a:pPr>
                  <a:r>
                    <a:rPr lang="nl-BE" sz="646" dirty="0">
                      <a:solidFill>
                        <a:srgbClr val="000000"/>
                      </a:solidFill>
                      <a:cs typeface="Arial" charset="0"/>
                    </a:rPr>
                    <a:t>d ‘</a:t>
                  </a:r>
                  <a:r>
                    <a:rPr lang="nl-BE" sz="646" dirty="0" err="1">
                      <a:solidFill>
                        <a:srgbClr val="000000"/>
                      </a:solidFill>
                      <a:cs typeface="Arial" charset="0"/>
                    </a:rPr>
                    <a:t>utilisateurs</a:t>
                  </a:r>
                  <a:r>
                    <a:rPr lang="nl-BE" sz="646" dirty="0">
                      <a:solidFill>
                        <a:srgbClr val="000000"/>
                      </a:solidFill>
                      <a:cs typeface="Arial" charset="0"/>
                    </a:rPr>
                    <a:t> de la </a:t>
                  </a:r>
                  <a:r>
                    <a:rPr lang="nl-BE" sz="646" dirty="0" err="1">
                      <a:solidFill>
                        <a:srgbClr val="000000"/>
                      </a:solidFill>
                      <a:cs typeface="Arial" charset="0"/>
                    </a:rPr>
                    <a:t>marque</a:t>
                  </a:r>
                  <a:endParaRPr lang="nl-BE" sz="646" dirty="0">
                    <a:solidFill>
                      <a:srgbClr val="000000"/>
                    </a:solidFill>
                    <a:cs typeface="Arial" charset="0"/>
                  </a:endParaRPr>
                </a:p>
                <a:p>
                  <a:pPr algn="ctr" defTabSz="844083" fontAlgn="base">
                    <a:spcBef>
                      <a:spcPct val="0"/>
                    </a:spcBef>
                    <a:spcAft>
                      <a:spcPct val="0"/>
                    </a:spcAft>
                    <a:defRPr/>
                  </a:pPr>
                  <a:r>
                    <a:rPr lang="nl-BE" sz="738" dirty="0">
                      <a:solidFill>
                        <a:srgbClr val="000000"/>
                      </a:solidFill>
                      <a:cs typeface="Arial" charset="0"/>
                    </a:rPr>
                    <a:t>25 %</a:t>
                  </a:r>
                  <a:endParaRPr lang="en-US" sz="738" dirty="0">
                    <a:solidFill>
                      <a:srgbClr val="000000"/>
                    </a:solidFill>
                    <a:cs typeface="Arial" charset="0"/>
                  </a:endParaRPr>
                </a:p>
              </p:txBody>
            </p:sp>
            <p:sp>
              <p:nvSpPr>
                <p:cNvPr id="19" name="Rectangle 18"/>
                <p:cNvSpPr/>
                <p:nvPr/>
              </p:nvSpPr>
              <p:spPr bwMode="auto">
                <a:xfrm>
                  <a:off x="3167821" y="1929183"/>
                  <a:ext cx="713609" cy="713428"/>
                </a:xfrm>
                <a:prstGeom prst="rect">
                  <a:avLst/>
                </a:prstGeom>
                <a:gradFill>
                  <a:gsLst>
                    <a:gs pos="0">
                      <a:schemeClr val="bg1">
                        <a:lumMod val="95000"/>
                      </a:schemeClr>
                    </a:gs>
                    <a:gs pos="35000">
                      <a:schemeClr val="dk1">
                        <a:tint val="37000"/>
                        <a:satMod val="300000"/>
                      </a:schemeClr>
                    </a:gs>
                    <a:gs pos="100000">
                      <a:schemeClr val="dk1">
                        <a:tint val="15000"/>
                        <a:satMod val="350000"/>
                      </a:schemeClr>
                    </a:gs>
                  </a:gsLst>
                </a:gradFill>
                <a:ln>
                  <a:solidFill>
                    <a:schemeClr val="bg1">
                      <a:lumMod val="50000"/>
                    </a:schemeClr>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algn="ctr" defTabSz="844083" fontAlgn="base">
                    <a:spcBef>
                      <a:spcPct val="0"/>
                    </a:spcBef>
                    <a:spcAft>
                      <a:spcPct val="0"/>
                    </a:spcAft>
                    <a:defRPr/>
                  </a:pPr>
                  <a:r>
                    <a:rPr lang="nl-BE" sz="738" b="1" dirty="0" err="1">
                      <a:solidFill>
                        <a:srgbClr val="000000"/>
                      </a:solidFill>
                      <a:cs typeface="Arial" charset="0"/>
                    </a:rPr>
                    <a:t>Collège</a:t>
                  </a:r>
                  <a:r>
                    <a:rPr lang="nl-BE" sz="738" b="1" dirty="0">
                      <a:solidFill>
                        <a:srgbClr val="000000"/>
                      </a:solidFill>
                      <a:cs typeface="Arial" charset="0"/>
                    </a:rPr>
                    <a:t>  D</a:t>
                  </a:r>
                </a:p>
                <a:p>
                  <a:pPr algn="ctr" defTabSz="844083" fontAlgn="base">
                    <a:spcBef>
                      <a:spcPct val="0"/>
                    </a:spcBef>
                    <a:spcAft>
                      <a:spcPct val="0"/>
                    </a:spcAft>
                    <a:defRPr/>
                  </a:pPr>
                  <a:r>
                    <a:rPr lang="nl-BE" sz="646" dirty="0">
                      <a:solidFill>
                        <a:srgbClr val="000000"/>
                      </a:solidFill>
                      <a:cs typeface="Arial" charset="0"/>
                    </a:rPr>
                    <a:t>OCI</a:t>
                  </a:r>
                </a:p>
                <a:p>
                  <a:pPr algn="ctr" defTabSz="844083" fontAlgn="base">
                    <a:spcBef>
                      <a:spcPct val="0"/>
                    </a:spcBef>
                    <a:spcAft>
                      <a:spcPct val="0"/>
                    </a:spcAft>
                    <a:defRPr/>
                  </a:pPr>
                  <a:r>
                    <a:rPr lang="nl-BE" sz="646" dirty="0" err="1">
                      <a:solidFill>
                        <a:srgbClr val="000000"/>
                      </a:solidFill>
                      <a:cs typeface="Arial" charset="0"/>
                    </a:rPr>
                    <a:t>Centres</a:t>
                  </a:r>
                  <a:r>
                    <a:rPr lang="nl-BE" sz="646" dirty="0">
                      <a:solidFill>
                        <a:srgbClr val="000000"/>
                      </a:solidFill>
                      <a:cs typeface="Arial" charset="0"/>
                    </a:rPr>
                    <a:t> de recherches </a:t>
                  </a:r>
                  <a:r>
                    <a:rPr lang="nl-BE" sz="646" dirty="0" err="1">
                      <a:solidFill>
                        <a:srgbClr val="000000"/>
                      </a:solidFill>
                      <a:cs typeface="Arial" charset="0"/>
                    </a:rPr>
                    <a:t>collectifs</a:t>
                  </a:r>
                  <a:endParaRPr lang="nl-BE" sz="738" dirty="0">
                    <a:solidFill>
                      <a:srgbClr val="000000"/>
                    </a:solidFill>
                    <a:cs typeface="Arial" charset="0"/>
                  </a:endParaRPr>
                </a:p>
                <a:p>
                  <a:pPr algn="ctr" defTabSz="844083" fontAlgn="base">
                    <a:spcBef>
                      <a:spcPct val="0"/>
                    </a:spcBef>
                    <a:spcAft>
                      <a:spcPct val="0"/>
                    </a:spcAft>
                    <a:defRPr/>
                  </a:pPr>
                  <a:r>
                    <a:rPr lang="nl-BE" sz="738" dirty="0">
                      <a:solidFill>
                        <a:srgbClr val="000000"/>
                      </a:solidFill>
                      <a:cs typeface="Arial" charset="0"/>
                    </a:rPr>
                    <a:t>25 %</a:t>
                  </a:r>
                  <a:endParaRPr lang="en-US" sz="738" dirty="0">
                    <a:solidFill>
                      <a:srgbClr val="000000"/>
                    </a:solidFill>
                    <a:cs typeface="Arial" charset="0"/>
                  </a:endParaRPr>
                </a:p>
              </p:txBody>
            </p:sp>
          </p:grpSp>
          <p:sp>
            <p:nvSpPr>
              <p:cNvPr id="21" name="Rectangle 20"/>
              <p:cNvSpPr/>
              <p:nvPr/>
            </p:nvSpPr>
            <p:spPr bwMode="auto">
              <a:xfrm>
                <a:off x="3953919" y="1499792"/>
                <a:ext cx="1000341" cy="357381"/>
              </a:xfrm>
              <a:prstGeom prst="rect">
                <a:avLst/>
              </a:prstGeom>
              <a:gradFill>
                <a:gsLst>
                  <a:gs pos="0">
                    <a:schemeClr val="bg1">
                      <a:lumMod val="95000"/>
                    </a:schemeClr>
                  </a:gs>
                  <a:gs pos="35000">
                    <a:schemeClr val="dk1">
                      <a:tint val="37000"/>
                      <a:satMod val="300000"/>
                    </a:schemeClr>
                  </a:gs>
                  <a:gs pos="100000">
                    <a:schemeClr val="dk1">
                      <a:tint val="15000"/>
                      <a:satMod val="350000"/>
                    </a:schemeClr>
                  </a:gs>
                </a:gsLst>
              </a:gradFill>
              <a:ln>
                <a:solidFill>
                  <a:schemeClr val="bg1">
                    <a:lumMod val="50000"/>
                  </a:schemeClr>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nchor="ctr"/>
              <a:lstStyle/>
              <a:p>
                <a:pPr algn="ctr" defTabSz="844083" fontAlgn="base">
                  <a:spcBef>
                    <a:spcPct val="0"/>
                  </a:spcBef>
                  <a:spcAft>
                    <a:spcPct val="0"/>
                  </a:spcAft>
                  <a:defRPr/>
                </a:pPr>
                <a:r>
                  <a:rPr lang="nl-BE" sz="923" b="1" dirty="0">
                    <a:solidFill>
                      <a:srgbClr val="000000"/>
                    </a:solidFill>
                    <a:cs typeface="Arial" pitchFamily="34" charset="0"/>
                  </a:rPr>
                  <a:t>Membres </a:t>
                </a:r>
                <a:r>
                  <a:rPr lang="nl-BE" sz="923" b="1" dirty="0" err="1">
                    <a:solidFill>
                      <a:srgbClr val="000000"/>
                    </a:solidFill>
                    <a:cs typeface="Arial" pitchFamily="34" charset="0"/>
                  </a:rPr>
                  <a:t>adhérents</a:t>
                </a:r>
                <a:endParaRPr lang="en-US" sz="923" b="1" dirty="0">
                  <a:solidFill>
                    <a:srgbClr val="000000"/>
                  </a:solidFill>
                  <a:cs typeface="Arial" pitchFamily="34" charset="0"/>
                </a:endParaRPr>
              </a:p>
            </p:txBody>
          </p:sp>
        </p:grpSp>
        <p:sp>
          <p:nvSpPr>
            <p:cNvPr id="2" name="TextBox 1"/>
            <p:cNvSpPr txBox="1"/>
            <p:nvPr/>
          </p:nvSpPr>
          <p:spPr>
            <a:xfrm>
              <a:off x="2381232" y="787126"/>
              <a:ext cx="4566779" cy="238975"/>
            </a:xfrm>
            <a:prstGeom prst="rect">
              <a:avLst/>
            </a:prstGeom>
            <a:noFill/>
          </p:spPr>
          <p:txBody>
            <a:bodyPr lIns="63152" tIns="31577" rIns="63152" bIns="31577">
              <a:spAutoFit/>
            </a:bodyPr>
            <a:lstStyle/>
            <a:p>
              <a:pPr algn="ctr" defTabSz="844083" fontAlgn="base">
                <a:spcBef>
                  <a:spcPct val="0"/>
                </a:spcBef>
                <a:spcAft>
                  <a:spcPct val="0"/>
                </a:spcAft>
                <a:defRPr/>
              </a:pPr>
              <a:r>
                <a:rPr lang="nl-BE" sz="1292" dirty="0" err="1">
                  <a:solidFill>
                    <a:srgbClr val="000000">
                      <a:lumMod val="65000"/>
                      <a:lumOff val="35000"/>
                    </a:srgbClr>
                  </a:solidFill>
                </a:rPr>
                <a:t>Assemblée</a:t>
              </a:r>
              <a:r>
                <a:rPr lang="nl-BE" sz="1292" dirty="0">
                  <a:solidFill>
                    <a:srgbClr val="000000">
                      <a:lumMod val="65000"/>
                      <a:lumOff val="35000"/>
                    </a:srgbClr>
                  </a:solidFill>
                </a:rPr>
                <a:t> </a:t>
              </a:r>
              <a:r>
                <a:rPr lang="nl-BE" sz="1292" dirty="0" err="1">
                  <a:solidFill>
                    <a:srgbClr val="000000">
                      <a:lumMod val="65000"/>
                      <a:lumOff val="35000"/>
                    </a:srgbClr>
                  </a:solidFill>
                </a:rPr>
                <a:t>générale</a:t>
              </a:r>
              <a:endParaRPr lang="en-US" sz="1292" dirty="0">
                <a:solidFill>
                  <a:srgbClr val="000000">
                    <a:lumMod val="65000"/>
                    <a:lumOff val="35000"/>
                  </a:srgbClr>
                </a:solidFill>
              </a:endParaRPr>
            </a:p>
          </p:txBody>
        </p:sp>
      </p:grpSp>
      <p:sp>
        <p:nvSpPr>
          <p:cNvPr id="132" name="Rectangle 131"/>
          <p:cNvSpPr/>
          <p:nvPr/>
        </p:nvSpPr>
        <p:spPr>
          <a:xfrm>
            <a:off x="417606" y="1252889"/>
            <a:ext cx="1562106" cy="660437"/>
          </a:xfrm>
          <a:prstGeom prst="rect">
            <a:avLst/>
          </a:prstGeom>
          <a:noFill/>
        </p:spPr>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defTabSz="844083" fontAlgn="base">
              <a:spcBef>
                <a:spcPct val="0"/>
              </a:spcBef>
              <a:spcAft>
                <a:spcPct val="0"/>
              </a:spcAft>
              <a:defRPr/>
            </a:pPr>
            <a:r>
              <a:rPr lang="en-US" sz="1846" b="1" dirty="0" err="1">
                <a:ln>
                  <a:prstDash val="solid"/>
                </a:ln>
                <a:gradFill rotWithShape="1">
                  <a:gsLst>
                    <a:gs pos="0">
                      <a:srgbClr val="000000">
                        <a:tint val="70000"/>
                        <a:satMod val="200000"/>
                      </a:srgbClr>
                    </a:gs>
                    <a:gs pos="40000">
                      <a:srgbClr val="000000">
                        <a:tint val="90000"/>
                        <a:satMod val="130000"/>
                      </a:srgbClr>
                    </a:gs>
                    <a:gs pos="50000">
                      <a:srgbClr val="000000">
                        <a:tint val="90000"/>
                        <a:satMod val="130000"/>
                      </a:srgbClr>
                    </a:gs>
                    <a:gs pos="68000">
                      <a:srgbClr val="000000">
                        <a:tint val="90000"/>
                        <a:satMod val="130000"/>
                      </a:srgbClr>
                    </a:gs>
                    <a:gs pos="100000">
                      <a:srgbClr val="000000">
                        <a:tint val="70000"/>
                        <a:satMod val="200000"/>
                      </a:srgbClr>
                    </a:gs>
                  </a:gsLst>
                  <a:lin ang="5400000"/>
                </a:gradFill>
                <a:effectLst>
                  <a:outerShdw blurRad="88000" dist="50800" dir="5040000" algn="tl">
                    <a:srgbClr val="000000">
                      <a:tint val="80000"/>
                      <a:satMod val="250000"/>
                      <a:alpha val="45000"/>
                    </a:srgbClr>
                  </a:outerShdw>
                </a:effectLst>
              </a:rPr>
              <a:t>asbl</a:t>
            </a:r>
            <a:r>
              <a:rPr lang="en-US" sz="1846" b="1" dirty="0">
                <a:ln>
                  <a:prstDash val="solid"/>
                </a:ln>
                <a:gradFill rotWithShape="1">
                  <a:gsLst>
                    <a:gs pos="0">
                      <a:srgbClr val="000000">
                        <a:tint val="70000"/>
                        <a:satMod val="200000"/>
                      </a:srgbClr>
                    </a:gs>
                    <a:gs pos="40000">
                      <a:srgbClr val="000000">
                        <a:tint val="90000"/>
                        <a:satMod val="130000"/>
                      </a:srgbClr>
                    </a:gs>
                    <a:gs pos="50000">
                      <a:srgbClr val="000000">
                        <a:tint val="90000"/>
                        <a:satMod val="130000"/>
                      </a:srgbClr>
                    </a:gs>
                    <a:gs pos="68000">
                      <a:srgbClr val="000000">
                        <a:tint val="90000"/>
                        <a:satMod val="130000"/>
                      </a:srgbClr>
                    </a:gs>
                    <a:gs pos="100000">
                      <a:srgbClr val="000000">
                        <a:tint val="70000"/>
                        <a:satMod val="200000"/>
                      </a:srgbClr>
                    </a:gs>
                  </a:gsLst>
                  <a:lin ang="5400000"/>
                </a:gradFill>
                <a:effectLst>
                  <a:outerShdw blurRad="88000" dist="50800" dir="5040000" algn="tl">
                    <a:srgbClr val="000000">
                      <a:tint val="80000"/>
                      <a:satMod val="250000"/>
                      <a:alpha val="45000"/>
                    </a:srgbClr>
                  </a:outerShdw>
                </a:effectLst>
              </a:rPr>
              <a:t> BENOR</a:t>
            </a:r>
          </a:p>
        </p:txBody>
      </p:sp>
      <p:grpSp>
        <p:nvGrpSpPr>
          <p:cNvPr id="15370" name="Group 144"/>
          <p:cNvGrpSpPr>
            <a:grpSpLocks/>
          </p:cNvGrpSpPr>
          <p:nvPr/>
        </p:nvGrpSpPr>
        <p:grpSpPr bwMode="auto">
          <a:xfrm>
            <a:off x="3121270" y="461597"/>
            <a:ext cx="3626827" cy="568569"/>
            <a:chOff x="2319160" y="2533199"/>
            <a:chExt cx="3753046" cy="1093095"/>
          </a:xfrm>
        </p:grpSpPr>
        <p:sp>
          <p:nvSpPr>
            <p:cNvPr id="146" name="Rectangle 145"/>
            <p:cNvSpPr/>
            <p:nvPr/>
          </p:nvSpPr>
          <p:spPr bwMode="auto">
            <a:xfrm>
              <a:off x="2319160" y="2533199"/>
              <a:ext cx="3753046" cy="1093095"/>
            </a:xfrm>
            <a:prstGeom prst="rect">
              <a:avLst/>
            </a:prstGeom>
            <a:gradFill>
              <a:gsLst>
                <a:gs pos="0">
                  <a:srgbClr val="D6B19C"/>
                </a:gs>
                <a:gs pos="30000">
                  <a:srgbClr val="D49E6C"/>
                </a:gs>
                <a:gs pos="70000">
                  <a:srgbClr val="A65528"/>
                </a:gs>
                <a:gs pos="100000">
                  <a:srgbClr val="663012"/>
                </a:gs>
              </a:gsLst>
              <a:lin ang="16200000" scaled="0"/>
            </a:gradFill>
            <a:ln cap="rnd">
              <a:solidFill>
                <a:schemeClr val="bg1">
                  <a:lumMod val="50000"/>
                </a:schemeClr>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88414" tIns="44207" rIns="88414" bIns="44207"/>
            <a:lstStyle/>
            <a:p>
              <a:pPr algn="ctr" defTabSz="844083" fontAlgn="base">
                <a:spcBef>
                  <a:spcPct val="0"/>
                </a:spcBef>
                <a:spcAft>
                  <a:spcPct val="0"/>
                </a:spcAft>
                <a:defRPr/>
              </a:pPr>
              <a:r>
                <a:rPr lang="nl-BE" sz="1477" b="1" dirty="0">
                  <a:solidFill>
                    <a:srgbClr val="FFFFFF"/>
                  </a:solidFill>
                  <a:cs typeface="Arial" pitchFamily="34" charset="0"/>
                </a:rPr>
                <a:t>NBN</a:t>
              </a:r>
            </a:p>
            <a:p>
              <a:pPr algn="ctr" defTabSz="844083" fontAlgn="base">
                <a:spcBef>
                  <a:spcPct val="0"/>
                </a:spcBef>
                <a:spcAft>
                  <a:spcPct val="0"/>
                </a:spcAft>
                <a:defRPr/>
              </a:pPr>
              <a:endParaRPr lang="nl-BE" sz="1108" b="1" dirty="0">
                <a:solidFill>
                  <a:srgbClr val="FFFFFF"/>
                </a:solidFill>
                <a:cs typeface="Arial" pitchFamily="34" charset="0"/>
              </a:endParaRPr>
            </a:p>
            <a:p>
              <a:pPr algn="ctr" defTabSz="844083" fontAlgn="base">
                <a:spcBef>
                  <a:spcPct val="0"/>
                </a:spcBef>
                <a:spcAft>
                  <a:spcPct val="0"/>
                </a:spcAft>
                <a:defRPr/>
              </a:pPr>
              <a:endParaRPr lang="nl-BE" sz="831" b="1" dirty="0">
                <a:solidFill>
                  <a:srgbClr val="FFFFFF"/>
                </a:solidFill>
                <a:cs typeface="Arial" pitchFamily="34" charset="0"/>
              </a:endParaRPr>
            </a:p>
          </p:txBody>
        </p:sp>
        <p:grpSp>
          <p:nvGrpSpPr>
            <p:cNvPr id="15450" name="Group 79"/>
            <p:cNvGrpSpPr>
              <a:grpSpLocks/>
            </p:cNvGrpSpPr>
            <p:nvPr/>
          </p:nvGrpSpPr>
          <p:grpSpPr bwMode="auto">
            <a:xfrm>
              <a:off x="2395702" y="3040708"/>
              <a:ext cx="3533628" cy="507508"/>
              <a:chOff x="2395699" y="3040708"/>
              <a:chExt cx="1683892" cy="507508"/>
            </a:xfrm>
          </p:grpSpPr>
          <p:sp>
            <p:nvSpPr>
              <p:cNvPr id="148" name="Rectangle 147"/>
              <p:cNvSpPr/>
              <p:nvPr/>
            </p:nvSpPr>
            <p:spPr bwMode="auto">
              <a:xfrm>
                <a:off x="2395354" y="3040305"/>
                <a:ext cx="804262" cy="436673"/>
              </a:xfrm>
              <a:prstGeom prst="rect">
                <a:avLst/>
              </a:prstGeom>
              <a:gradFill>
                <a:gsLst>
                  <a:gs pos="0">
                    <a:srgbClr val="D6B19C"/>
                  </a:gs>
                  <a:gs pos="30000">
                    <a:srgbClr val="D49E6C"/>
                  </a:gs>
                  <a:gs pos="70000">
                    <a:srgbClr val="A65528"/>
                  </a:gs>
                  <a:gs pos="100000">
                    <a:srgbClr val="663012"/>
                  </a:gs>
                </a:gsLst>
                <a:lin ang="5400000" scaled="0"/>
              </a:gradFill>
              <a:ln cap="rnd">
                <a:solidFill>
                  <a:schemeClr val="tx1">
                    <a:lumMod val="75000"/>
                    <a:lumOff val="25000"/>
                  </a:schemeClr>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63152" tIns="31577" rIns="63152" bIns="31577" anchor="ctr"/>
              <a:lstStyle/>
              <a:p>
                <a:pPr algn="ctr" defTabSz="844083" fontAlgn="base">
                  <a:spcBef>
                    <a:spcPct val="0"/>
                  </a:spcBef>
                  <a:spcAft>
                    <a:spcPct val="0"/>
                  </a:spcAft>
                  <a:defRPr/>
                </a:pPr>
                <a:r>
                  <a:rPr lang="nl-BE" sz="923" b="1" dirty="0" err="1">
                    <a:solidFill>
                      <a:srgbClr val="FFFFFF"/>
                    </a:solidFill>
                    <a:cs typeface="Arial" pitchFamily="34" charset="0"/>
                  </a:rPr>
                  <a:t>Conseil</a:t>
                </a:r>
                <a:r>
                  <a:rPr lang="nl-BE" sz="923" b="1" dirty="0">
                    <a:solidFill>
                      <a:srgbClr val="FFFFFF"/>
                    </a:solidFill>
                    <a:cs typeface="Arial" pitchFamily="34" charset="0"/>
                  </a:rPr>
                  <a:t> </a:t>
                </a:r>
                <a:r>
                  <a:rPr lang="nl-BE" sz="923" b="1" dirty="0" err="1">
                    <a:solidFill>
                      <a:srgbClr val="FFFFFF"/>
                    </a:solidFill>
                    <a:cs typeface="Arial" pitchFamily="34" charset="0"/>
                  </a:rPr>
                  <a:t>d’administration</a:t>
                </a:r>
                <a:endParaRPr lang="en-US" sz="923" b="1" dirty="0">
                  <a:solidFill>
                    <a:srgbClr val="FFFFFF"/>
                  </a:solidFill>
                </a:endParaRPr>
              </a:p>
            </p:txBody>
          </p:sp>
          <p:sp>
            <p:nvSpPr>
              <p:cNvPr id="149" name="Rectangle 148"/>
              <p:cNvSpPr/>
              <p:nvPr/>
            </p:nvSpPr>
            <p:spPr bwMode="auto">
              <a:xfrm>
                <a:off x="3275490" y="3040305"/>
                <a:ext cx="804262" cy="436673"/>
              </a:xfrm>
              <a:prstGeom prst="rect">
                <a:avLst/>
              </a:prstGeom>
              <a:gradFill>
                <a:gsLst>
                  <a:gs pos="0">
                    <a:srgbClr val="D6B19C"/>
                  </a:gs>
                  <a:gs pos="30000">
                    <a:srgbClr val="D49E6C"/>
                  </a:gs>
                  <a:gs pos="70000">
                    <a:srgbClr val="A65528"/>
                  </a:gs>
                  <a:gs pos="100000">
                    <a:srgbClr val="663012"/>
                  </a:gs>
                </a:gsLst>
                <a:lin ang="5400000" scaled="0"/>
              </a:gradFill>
              <a:ln cap="rnd">
                <a:solidFill>
                  <a:schemeClr val="tx1">
                    <a:lumMod val="75000"/>
                    <a:lumOff val="25000"/>
                  </a:schemeClr>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63152" tIns="31577" rIns="63152" bIns="31577"/>
              <a:lstStyle/>
              <a:p>
                <a:pPr algn="ctr" defTabSz="844083" fontAlgn="base">
                  <a:spcBef>
                    <a:spcPct val="0"/>
                  </a:spcBef>
                  <a:spcAft>
                    <a:spcPct val="0"/>
                  </a:spcAft>
                  <a:defRPr/>
                </a:pPr>
                <a:r>
                  <a:rPr lang="nl-BE" sz="923" b="1" dirty="0" err="1">
                    <a:solidFill>
                      <a:srgbClr val="FFFFFF"/>
                    </a:solidFill>
                    <a:cs typeface="Arial" pitchFamily="34" charset="0"/>
                  </a:rPr>
                  <a:t>Commission</a:t>
                </a:r>
                <a:r>
                  <a:rPr lang="nl-BE" sz="923" b="1" dirty="0">
                    <a:solidFill>
                      <a:srgbClr val="FFFFFF"/>
                    </a:solidFill>
                    <a:cs typeface="Arial" pitchFamily="34" charset="0"/>
                  </a:rPr>
                  <a:t> </a:t>
                </a:r>
                <a:r>
                  <a:rPr lang="nl-BE" sz="923" b="1" dirty="0" err="1">
                    <a:solidFill>
                      <a:srgbClr val="FFFFFF"/>
                    </a:solidFill>
                    <a:cs typeface="Arial" pitchFamily="34" charset="0"/>
                  </a:rPr>
                  <a:t>d’avis</a:t>
                </a:r>
                <a:endParaRPr lang="nl-BE" sz="646" b="1" dirty="0">
                  <a:solidFill>
                    <a:srgbClr val="FFFFFF"/>
                  </a:solidFill>
                  <a:cs typeface="Arial" pitchFamily="34" charset="0"/>
                </a:endParaRPr>
              </a:p>
              <a:p>
                <a:pPr algn="ctr" defTabSz="844083" fontAlgn="base">
                  <a:spcBef>
                    <a:spcPct val="0"/>
                  </a:spcBef>
                  <a:spcAft>
                    <a:spcPct val="0"/>
                  </a:spcAft>
                  <a:defRPr/>
                </a:pPr>
                <a:endParaRPr lang="nl-BE" sz="646" dirty="0">
                  <a:solidFill>
                    <a:srgbClr val="FFFFFF"/>
                  </a:solidFill>
                  <a:cs typeface="Arial" pitchFamily="34" charset="0"/>
                </a:endParaRPr>
              </a:p>
              <a:p>
                <a:pPr algn="ctr" defTabSz="844083" fontAlgn="base">
                  <a:spcBef>
                    <a:spcPct val="0"/>
                  </a:spcBef>
                  <a:spcAft>
                    <a:spcPct val="0"/>
                  </a:spcAft>
                  <a:defRPr/>
                </a:pPr>
                <a:endParaRPr lang="en-US" sz="646" b="1" dirty="0">
                  <a:solidFill>
                    <a:srgbClr val="FFFFFF"/>
                  </a:solidFill>
                </a:endParaRPr>
              </a:p>
            </p:txBody>
          </p:sp>
          <p:pic>
            <p:nvPicPr>
              <p:cNvPr id="15453" name="Picture 149" descr="BENOR.BMP"/>
              <p:cNvPicPr>
                <a:picLocks noChangeAspect="1"/>
              </p:cNvPicPr>
              <p:nvPr/>
            </p:nvPicPr>
            <p:blipFill>
              <a:blip r:embed="rId3" cstate="print">
                <a:clrChange>
                  <a:clrFrom>
                    <a:srgbClr val="FFFFFF"/>
                  </a:clrFrom>
                  <a:clrTo>
                    <a:srgbClr val="FFFFFF">
                      <a:alpha val="0"/>
                    </a:srgbClr>
                  </a:clrTo>
                </a:clrChange>
                <a:lum bright="100000" contrast="-100000"/>
              </a:blip>
              <a:srcRect/>
              <a:stretch>
                <a:fillRect/>
              </a:stretch>
            </p:blipFill>
            <p:spPr bwMode="auto">
              <a:xfrm>
                <a:off x="3553226" y="3360893"/>
                <a:ext cx="216124" cy="187323"/>
              </a:xfrm>
              <a:prstGeom prst="rect">
                <a:avLst/>
              </a:prstGeom>
              <a:noFill/>
              <a:ln w="9525" cap="rnd">
                <a:noFill/>
                <a:miter lim="800000"/>
                <a:headEnd/>
                <a:tailEnd/>
              </a:ln>
            </p:spPr>
          </p:pic>
        </p:grpSp>
      </p:grpSp>
      <p:sp>
        <p:nvSpPr>
          <p:cNvPr id="151" name="Rectangle 150"/>
          <p:cNvSpPr/>
          <p:nvPr/>
        </p:nvSpPr>
        <p:spPr bwMode="auto">
          <a:xfrm>
            <a:off x="7143751" y="3099290"/>
            <a:ext cx="1318846" cy="581757"/>
          </a:xfrm>
          <a:prstGeom prst="rect">
            <a:avLst/>
          </a:prstGeom>
          <a:gradFill>
            <a:gsLst>
              <a:gs pos="0">
                <a:schemeClr val="bg1">
                  <a:lumMod val="95000"/>
                </a:schemeClr>
              </a:gs>
              <a:gs pos="35000">
                <a:schemeClr val="dk1">
                  <a:tint val="37000"/>
                  <a:satMod val="300000"/>
                </a:schemeClr>
              </a:gs>
              <a:gs pos="100000">
                <a:schemeClr val="dk1">
                  <a:tint val="15000"/>
                  <a:satMod val="350000"/>
                </a:schemeClr>
              </a:gs>
            </a:gsLst>
          </a:gradFill>
          <a:ln>
            <a:solidFill>
              <a:schemeClr val="bg1">
                <a:lumMod val="50000"/>
              </a:schemeClr>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nchor="ctr"/>
          <a:lstStyle/>
          <a:p>
            <a:pPr algn="ctr" defTabSz="844083" fontAlgn="base">
              <a:spcBef>
                <a:spcPct val="0"/>
              </a:spcBef>
              <a:spcAft>
                <a:spcPct val="0"/>
              </a:spcAft>
              <a:defRPr/>
            </a:pPr>
            <a:r>
              <a:rPr lang="nl-BE" sz="1015" b="1" dirty="0">
                <a:solidFill>
                  <a:srgbClr val="000000"/>
                </a:solidFill>
                <a:cs typeface="Arial" pitchFamily="34" charset="0"/>
              </a:rPr>
              <a:t>Comité </a:t>
            </a:r>
            <a:r>
              <a:rPr lang="nl-BE" sz="1015" b="1" dirty="0" err="1">
                <a:solidFill>
                  <a:srgbClr val="000000"/>
                </a:solidFill>
                <a:cs typeface="Arial" pitchFamily="34" charset="0"/>
              </a:rPr>
              <a:t>d’arbitrage</a:t>
            </a:r>
            <a:r>
              <a:rPr lang="nl-BE" sz="1015" b="1" dirty="0">
                <a:solidFill>
                  <a:srgbClr val="000000"/>
                </a:solidFill>
                <a:cs typeface="Arial" pitchFamily="34" charset="0"/>
              </a:rPr>
              <a:t>  </a:t>
            </a:r>
            <a:endParaRPr lang="nl-BE" sz="923" dirty="0">
              <a:solidFill>
                <a:srgbClr val="000000"/>
              </a:solidFill>
              <a:cs typeface="Arial" pitchFamily="34" charset="0"/>
            </a:endParaRPr>
          </a:p>
          <a:p>
            <a:pPr algn="ctr" defTabSz="844083" fontAlgn="base">
              <a:spcBef>
                <a:spcPct val="0"/>
              </a:spcBef>
              <a:spcAft>
                <a:spcPct val="0"/>
              </a:spcAft>
              <a:defRPr/>
            </a:pPr>
            <a:r>
              <a:rPr lang="nl-BE" sz="923" dirty="0">
                <a:solidFill>
                  <a:srgbClr val="000000"/>
                </a:solidFill>
                <a:cs typeface="Arial" pitchFamily="34" charset="0"/>
              </a:rPr>
              <a:t>Arbitrage</a:t>
            </a:r>
          </a:p>
          <a:p>
            <a:pPr algn="ctr" defTabSz="844083" fontAlgn="base">
              <a:spcBef>
                <a:spcPct val="0"/>
              </a:spcBef>
              <a:spcAft>
                <a:spcPct val="0"/>
              </a:spcAft>
              <a:defRPr/>
            </a:pPr>
            <a:r>
              <a:rPr lang="nl-BE" sz="923" dirty="0">
                <a:solidFill>
                  <a:srgbClr val="000000"/>
                </a:solidFill>
                <a:cs typeface="Arial" pitchFamily="34" charset="0"/>
              </a:rPr>
              <a:t>Appel</a:t>
            </a:r>
          </a:p>
          <a:p>
            <a:pPr algn="ctr" defTabSz="844083" fontAlgn="base">
              <a:spcBef>
                <a:spcPct val="0"/>
              </a:spcBef>
              <a:spcAft>
                <a:spcPct val="0"/>
              </a:spcAft>
              <a:defRPr/>
            </a:pPr>
            <a:r>
              <a:rPr lang="nl-BE" sz="923" dirty="0" err="1">
                <a:solidFill>
                  <a:srgbClr val="000000"/>
                </a:solidFill>
                <a:cs typeface="Arial" pitchFamily="34" charset="0"/>
              </a:rPr>
              <a:t>Contestation</a:t>
            </a:r>
            <a:endParaRPr lang="en-US" sz="923" dirty="0">
              <a:solidFill>
                <a:srgbClr val="000000"/>
              </a:solidFill>
              <a:cs typeface="Arial" pitchFamily="34" charset="0"/>
            </a:endParaRPr>
          </a:p>
        </p:txBody>
      </p:sp>
      <p:cxnSp>
        <p:nvCxnSpPr>
          <p:cNvPr id="160" name="Straight Arrow Connector 159"/>
          <p:cNvCxnSpPr>
            <a:stCxn id="146" idx="2"/>
            <a:endCxn id="5" idx="0"/>
          </p:cNvCxnSpPr>
          <p:nvPr/>
        </p:nvCxnSpPr>
        <p:spPr>
          <a:xfrm rot="16200000" flipH="1">
            <a:off x="4824779" y="1140802"/>
            <a:ext cx="222738" cy="1466"/>
          </a:xfrm>
          <a:prstGeom prst="straightConnector1">
            <a:avLst/>
          </a:prstGeom>
          <a:ln w="28575">
            <a:solidFill>
              <a:srgbClr val="0070C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4" name="Rectangle 163"/>
          <p:cNvSpPr/>
          <p:nvPr/>
        </p:nvSpPr>
        <p:spPr bwMode="auto">
          <a:xfrm>
            <a:off x="483578" y="2703636"/>
            <a:ext cx="1252904" cy="923192"/>
          </a:xfrm>
          <a:prstGeom prst="rect">
            <a:avLst/>
          </a:prstGeom>
          <a:gradFill>
            <a:gsLst>
              <a:gs pos="0">
                <a:schemeClr val="bg1">
                  <a:lumMod val="95000"/>
                </a:schemeClr>
              </a:gs>
              <a:gs pos="35000">
                <a:schemeClr val="dk1">
                  <a:tint val="37000"/>
                  <a:satMod val="300000"/>
                </a:schemeClr>
              </a:gs>
              <a:gs pos="100000">
                <a:schemeClr val="dk1">
                  <a:tint val="15000"/>
                  <a:satMod val="350000"/>
                </a:schemeClr>
              </a:gs>
            </a:gsLst>
          </a:gradFill>
          <a:ln>
            <a:solidFill>
              <a:schemeClr val="bg1">
                <a:lumMod val="50000"/>
              </a:schemeClr>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nchor="ctr"/>
          <a:lstStyle/>
          <a:p>
            <a:pPr algn="ctr" defTabSz="844083" fontAlgn="base">
              <a:spcBef>
                <a:spcPct val="0"/>
              </a:spcBef>
              <a:spcAft>
                <a:spcPct val="0"/>
              </a:spcAft>
              <a:defRPr/>
            </a:pPr>
            <a:r>
              <a:rPr lang="nl-BE" sz="1015" b="1">
                <a:solidFill>
                  <a:srgbClr val="000000"/>
                </a:solidFill>
                <a:cs typeface="Arial" pitchFamily="34" charset="0"/>
              </a:rPr>
              <a:t>Commission</a:t>
            </a:r>
            <a:r>
              <a:rPr lang="nl-BE" sz="1015" b="1" dirty="0">
                <a:solidFill>
                  <a:srgbClr val="000000"/>
                </a:solidFill>
                <a:cs typeface="Arial" pitchFamily="34" charset="0"/>
              </a:rPr>
              <a:t> </a:t>
            </a:r>
            <a:r>
              <a:rPr lang="nl-BE" sz="1015" b="1" dirty="0" err="1">
                <a:solidFill>
                  <a:srgbClr val="000000"/>
                </a:solidFill>
                <a:cs typeface="Arial" pitchFamily="34" charset="0"/>
              </a:rPr>
              <a:t>d’avis</a:t>
            </a:r>
            <a:r>
              <a:rPr lang="nl-BE" sz="1015" b="1" dirty="0">
                <a:solidFill>
                  <a:srgbClr val="000000"/>
                </a:solidFill>
                <a:cs typeface="Arial" pitchFamily="34" charset="0"/>
              </a:rPr>
              <a:t> </a:t>
            </a:r>
            <a:r>
              <a:rPr lang="nl-BE" sz="1015" b="1" dirty="0" err="1">
                <a:solidFill>
                  <a:srgbClr val="000000"/>
                </a:solidFill>
                <a:cs typeface="Arial" pitchFamily="34" charset="0"/>
              </a:rPr>
              <a:t>technique</a:t>
            </a:r>
            <a:r>
              <a:rPr lang="nl-BE" sz="1015" b="1" dirty="0">
                <a:solidFill>
                  <a:srgbClr val="000000"/>
                </a:solidFill>
                <a:cs typeface="Arial" pitchFamily="34" charset="0"/>
              </a:rPr>
              <a:t> </a:t>
            </a:r>
            <a:endParaRPr lang="nl-BE" sz="923" dirty="0">
              <a:solidFill>
                <a:srgbClr val="000000"/>
              </a:solidFill>
              <a:cs typeface="Arial" pitchFamily="34" charset="0"/>
            </a:endParaRPr>
          </a:p>
          <a:p>
            <a:pPr algn="ctr" defTabSz="844083" fontAlgn="base">
              <a:spcBef>
                <a:spcPct val="0"/>
              </a:spcBef>
              <a:spcAft>
                <a:spcPct val="0"/>
              </a:spcAft>
              <a:buFont typeface="Arial" pitchFamily="34" charset="0"/>
              <a:buChar char="•"/>
              <a:defRPr/>
            </a:pPr>
            <a:r>
              <a:rPr lang="nl-BE" sz="831" dirty="0" err="1">
                <a:solidFill>
                  <a:srgbClr val="000000"/>
                </a:solidFill>
                <a:cs typeface="Arial" pitchFamily="34" charset="0"/>
              </a:rPr>
              <a:t>Régulation</a:t>
            </a:r>
            <a:r>
              <a:rPr lang="nl-BE" sz="831" dirty="0">
                <a:solidFill>
                  <a:srgbClr val="000000"/>
                </a:solidFill>
                <a:cs typeface="Arial" pitchFamily="34" charset="0"/>
              </a:rPr>
              <a:t> </a:t>
            </a:r>
          </a:p>
          <a:p>
            <a:pPr algn="ctr" defTabSz="844083" fontAlgn="base">
              <a:spcBef>
                <a:spcPct val="0"/>
              </a:spcBef>
              <a:spcAft>
                <a:spcPct val="0"/>
              </a:spcAft>
              <a:buFont typeface="Arial" pitchFamily="34" charset="0"/>
              <a:buChar char="•"/>
              <a:defRPr/>
            </a:pPr>
            <a:r>
              <a:rPr lang="nl-BE" sz="831" dirty="0" err="1">
                <a:solidFill>
                  <a:srgbClr val="000000"/>
                </a:solidFill>
                <a:cs typeface="Arial" pitchFamily="34" charset="0"/>
              </a:rPr>
              <a:t>Désignation</a:t>
            </a:r>
            <a:endParaRPr lang="nl-BE" sz="831" dirty="0">
              <a:solidFill>
                <a:srgbClr val="000000"/>
              </a:solidFill>
              <a:cs typeface="Arial" pitchFamily="34" charset="0"/>
            </a:endParaRPr>
          </a:p>
          <a:p>
            <a:pPr algn="ctr" defTabSz="844083" fontAlgn="base">
              <a:spcBef>
                <a:spcPct val="0"/>
              </a:spcBef>
              <a:spcAft>
                <a:spcPct val="0"/>
              </a:spcAft>
              <a:buFont typeface="Arial" pitchFamily="34" charset="0"/>
              <a:buChar char="•"/>
              <a:defRPr/>
            </a:pPr>
            <a:r>
              <a:rPr lang="nl-BE" sz="831" dirty="0">
                <a:solidFill>
                  <a:srgbClr val="000000"/>
                </a:solidFill>
                <a:cs typeface="Arial" pitchFamily="34" charset="0"/>
              </a:rPr>
              <a:t>Surveillance </a:t>
            </a:r>
            <a:r>
              <a:rPr lang="nl-BE" sz="831" dirty="0" err="1">
                <a:solidFill>
                  <a:srgbClr val="000000"/>
                </a:solidFill>
                <a:cs typeface="Arial" pitchFamily="34" charset="0"/>
              </a:rPr>
              <a:t>d’</a:t>
            </a:r>
            <a:r>
              <a:rPr lang="nl-BE" sz="923" dirty="0" err="1">
                <a:solidFill>
                  <a:srgbClr val="000000"/>
                </a:solidFill>
                <a:cs typeface="Arial" pitchFamily="34" charset="0"/>
              </a:rPr>
              <a:t>OSO</a:t>
            </a:r>
            <a:endParaRPr lang="en-US" sz="923" dirty="0">
              <a:solidFill>
                <a:srgbClr val="000000"/>
              </a:solidFill>
              <a:cs typeface="Arial" pitchFamily="34" charset="0"/>
            </a:endParaRPr>
          </a:p>
        </p:txBody>
      </p:sp>
      <p:cxnSp>
        <p:nvCxnSpPr>
          <p:cNvPr id="166" name="Straight Arrow Connector 165"/>
          <p:cNvCxnSpPr>
            <a:stCxn id="164" idx="2"/>
            <a:endCxn id="120" idx="0"/>
          </p:cNvCxnSpPr>
          <p:nvPr/>
        </p:nvCxnSpPr>
        <p:spPr>
          <a:xfrm rot="5400000">
            <a:off x="963491" y="3774098"/>
            <a:ext cx="293077" cy="1465"/>
          </a:xfrm>
          <a:prstGeom prst="straightConnector1">
            <a:avLst/>
          </a:prstGeom>
          <a:ln w="19050">
            <a:solidFill>
              <a:srgbClr val="0070C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a:off x="1736481" y="3429000"/>
            <a:ext cx="1252903" cy="1466"/>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a:endCxn id="151" idx="1"/>
          </p:cNvCxnSpPr>
          <p:nvPr/>
        </p:nvCxnSpPr>
        <p:spPr>
          <a:xfrm flipV="1">
            <a:off x="5956789" y="3389435"/>
            <a:ext cx="1186962" cy="0"/>
          </a:xfrm>
          <a:prstGeom prst="straightConnector1">
            <a:avLst/>
          </a:prstGeom>
          <a:ln w="28575">
            <a:solidFill>
              <a:srgbClr val="0070C0"/>
            </a:solidFill>
            <a:headEnd type="arrow"/>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377" name="TextBox 272"/>
          <p:cNvSpPr txBox="1">
            <a:spLocks noChangeArrowheads="1"/>
          </p:cNvSpPr>
          <p:nvPr/>
        </p:nvSpPr>
        <p:spPr bwMode="auto">
          <a:xfrm rot="-5400000">
            <a:off x="-332641" y="5772142"/>
            <a:ext cx="1038957" cy="177328"/>
          </a:xfrm>
          <a:prstGeom prst="rect">
            <a:avLst/>
          </a:prstGeom>
          <a:noFill/>
          <a:ln w="9525">
            <a:noFill/>
            <a:miter lim="800000"/>
            <a:headEnd/>
            <a:tailEnd/>
          </a:ln>
        </p:spPr>
        <p:txBody>
          <a:bodyPr lIns="63152" tIns="31577" rIns="63152" bIns="31577">
            <a:spAutoFit/>
          </a:bodyPr>
          <a:lstStyle/>
          <a:p>
            <a:pPr defTabSz="844083" fontAlgn="base">
              <a:spcBef>
                <a:spcPct val="0"/>
              </a:spcBef>
              <a:spcAft>
                <a:spcPct val="0"/>
              </a:spcAft>
            </a:pPr>
            <a:r>
              <a:rPr lang="nl-BE" sz="738" i="1">
                <a:solidFill>
                  <a:srgbClr val="000000"/>
                </a:solidFill>
              </a:rPr>
              <a:t>NBN 20/02/2012</a:t>
            </a:r>
            <a:endParaRPr lang="en-US" sz="738" i="1">
              <a:solidFill>
                <a:srgbClr val="000000"/>
              </a:solidFill>
            </a:endParaRPr>
          </a:p>
        </p:txBody>
      </p:sp>
      <p:sp>
        <p:nvSpPr>
          <p:cNvPr id="275" name="Rectangle 274"/>
          <p:cNvSpPr/>
          <p:nvPr/>
        </p:nvSpPr>
        <p:spPr bwMode="auto">
          <a:xfrm>
            <a:off x="285750" y="1121020"/>
            <a:ext cx="8704385" cy="3297115"/>
          </a:xfrm>
          <a:prstGeom prst="rect">
            <a:avLst/>
          </a:prstGeom>
          <a:noFill/>
          <a:ln>
            <a:solidFill>
              <a:schemeClr val="tx1">
                <a:lumMod val="75000"/>
                <a:lumOff val="25000"/>
              </a:schemeClr>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nchor="ctr"/>
          <a:lstStyle/>
          <a:p>
            <a:pPr algn="ctr" defTabSz="844083" fontAlgn="base">
              <a:spcBef>
                <a:spcPct val="0"/>
              </a:spcBef>
              <a:spcAft>
                <a:spcPct val="0"/>
              </a:spcAft>
              <a:defRPr/>
            </a:pPr>
            <a:endParaRPr lang="en-US" sz="831" b="1">
              <a:solidFill>
                <a:srgbClr val="000000"/>
              </a:solidFill>
            </a:endParaRPr>
          </a:p>
        </p:txBody>
      </p:sp>
      <p:sp>
        <p:nvSpPr>
          <p:cNvPr id="276" name="Rectangle 275"/>
          <p:cNvSpPr/>
          <p:nvPr/>
        </p:nvSpPr>
        <p:spPr bwMode="auto">
          <a:xfrm>
            <a:off x="285750" y="4484077"/>
            <a:ext cx="8704385" cy="1987062"/>
          </a:xfrm>
          <a:prstGeom prst="rect">
            <a:avLst/>
          </a:prstGeom>
          <a:noFill/>
          <a:ln>
            <a:solidFill>
              <a:schemeClr val="tx1">
                <a:lumMod val="75000"/>
                <a:lumOff val="25000"/>
              </a:schemeClr>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nchor="ctr"/>
          <a:lstStyle/>
          <a:p>
            <a:pPr algn="ctr" defTabSz="844083" fontAlgn="base">
              <a:spcBef>
                <a:spcPct val="0"/>
              </a:spcBef>
              <a:spcAft>
                <a:spcPct val="0"/>
              </a:spcAft>
              <a:defRPr/>
            </a:pPr>
            <a:endParaRPr lang="en-US" sz="831" b="1">
              <a:solidFill>
                <a:srgbClr val="000000"/>
              </a:solidFill>
            </a:endParaRPr>
          </a:p>
        </p:txBody>
      </p:sp>
      <p:sp>
        <p:nvSpPr>
          <p:cNvPr id="277" name="Rectangle 276"/>
          <p:cNvSpPr/>
          <p:nvPr/>
        </p:nvSpPr>
        <p:spPr bwMode="auto">
          <a:xfrm>
            <a:off x="285750" y="395654"/>
            <a:ext cx="8704385" cy="659423"/>
          </a:xfrm>
          <a:prstGeom prst="rect">
            <a:avLst/>
          </a:prstGeom>
          <a:noFill/>
          <a:ln>
            <a:solidFill>
              <a:schemeClr val="tx1">
                <a:lumMod val="75000"/>
                <a:lumOff val="25000"/>
              </a:schemeClr>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nchor="ctr"/>
          <a:lstStyle/>
          <a:p>
            <a:pPr algn="ctr" defTabSz="844083" fontAlgn="base">
              <a:spcBef>
                <a:spcPct val="0"/>
              </a:spcBef>
              <a:spcAft>
                <a:spcPct val="0"/>
              </a:spcAft>
              <a:defRPr/>
            </a:pPr>
            <a:endParaRPr lang="en-US" sz="831" b="1">
              <a:solidFill>
                <a:srgbClr val="000000"/>
              </a:solidFill>
            </a:endParaRPr>
          </a:p>
        </p:txBody>
      </p:sp>
      <p:sp>
        <p:nvSpPr>
          <p:cNvPr id="279" name="Rectangle 278"/>
          <p:cNvSpPr/>
          <p:nvPr/>
        </p:nvSpPr>
        <p:spPr>
          <a:xfrm>
            <a:off x="3728643" y="3145366"/>
            <a:ext cx="1516684" cy="376385"/>
          </a:xfrm>
          <a:prstGeom prst="rect">
            <a:avLst/>
          </a:prstGeom>
          <a:noFill/>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defTabSz="844083" fontAlgn="base">
              <a:spcBef>
                <a:spcPct val="0"/>
              </a:spcBef>
              <a:spcAft>
                <a:spcPct val="0"/>
              </a:spcAft>
              <a:defRPr/>
            </a:pPr>
            <a:r>
              <a:rPr lang="en-US" sz="1846" b="1" dirty="0">
                <a:ln>
                  <a:prstDash val="solid"/>
                </a:ln>
                <a:gradFill rotWithShape="1">
                  <a:gsLst>
                    <a:gs pos="0">
                      <a:srgbClr val="000000">
                        <a:tint val="70000"/>
                        <a:satMod val="200000"/>
                      </a:srgbClr>
                    </a:gs>
                    <a:gs pos="40000">
                      <a:srgbClr val="000000">
                        <a:tint val="90000"/>
                        <a:satMod val="130000"/>
                      </a:srgbClr>
                    </a:gs>
                    <a:gs pos="50000">
                      <a:srgbClr val="000000">
                        <a:tint val="90000"/>
                        <a:satMod val="130000"/>
                      </a:srgbClr>
                    </a:gs>
                    <a:gs pos="68000">
                      <a:srgbClr val="000000">
                        <a:tint val="90000"/>
                        <a:satMod val="130000"/>
                      </a:srgbClr>
                    </a:gs>
                    <a:gs pos="100000">
                      <a:srgbClr val="000000">
                        <a:tint val="70000"/>
                        <a:satMod val="200000"/>
                      </a:srgbClr>
                    </a:gs>
                  </a:gsLst>
                  <a:lin ang="5400000"/>
                </a:gradFill>
                <a:effectLst>
                  <a:outerShdw blurRad="88000" dist="50800" dir="5040000" algn="tl">
                    <a:srgbClr val="000000">
                      <a:tint val="80000"/>
                      <a:satMod val="250000"/>
                      <a:alpha val="45000"/>
                    </a:srgbClr>
                  </a:outerShdw>
                </a:effectLst>
              </a:rPr>
              <a:t>NBN</a:t>
            </a:r>
          </a:p>
        </p:txBody>
      </p:sp>
      <p:cxnSp>
        <p:nvCxnSpPr>
          <p:cNvPr id="98" name="Shape 97"/>
          <p:cNvCxnSpPr>
            <a:stCxn id="5" idx="1"/>
            <a:endCxn id="164" idx="0"/>
          </p:cNvCxnSpPr>
          <p:nvPr/>
        </p:nvCxnSpPr>
        <p:spPr>
          <a:xfrm rot="10800000" flipV="1">
            <a:off x="1109297" y="2076450"/>
            <a:ext cx="1878623" cy="627185"/>
          </a:xfrm>
          <a:prstGeom prst="bentConnector2">
            <a:avLst/>
          </a:prstGeom>
          <a:ln w="19050">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0" name="Shape 99"/>
          <p:cNvCxnSpPr>
            <a:stCxn id="5" idx="3"/>
            <a:endCxn id="151" idx="0"/>
          </p:cNvCxnSpPr>
          <p:nvPr/>
        </p:nvCxnSpPr>
        <p:spPr>
          <a:xfrm>
            <a:off x="6887308" y="2076451"/>
            <a:ext cx="915866" cy="1022838"/>
          </a:xfrm>
          <a:prstGeom prst="bentConnector2">
            <a:avLst/>
          </a:prstGeom>
          <a:ln w="19050">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384" name="TextBox 103"/>
          <p:cNvSpPr txBox="1">
            <a:spLocks noChangeArrowheads="1"/>
          </p:cNvSpPr>
          <p:nvPr/>
        </p:nvSpPr>
        <p:spPr bwMode="auto">
          <a:xfrm>
            <a:off x="6100396" y="3030416"/>
            <a:ext cx="997423" cy="376385"/>
          </a:xfrm>
          <a:prstGeom prst="rect">
            <a:avLst/>
          </a:prstGeom>
          <a:noFill/>
          <a:ln w="9525">
            <a:noFill/>
            <a:miter lim="800000"/>
            <a:headEnd/>
            <a:tailEnd/>
          </a:ln>
        </p:spPr>
        <p:txBody>
          <a:bodyPr wrap="square">
            <a:spAutoFit/>
          </a:bodyPr>
          <a:lstStyle/>
          <a:p>
            <a:pPr defTabSz="844083" fontAlgn="base">
              <a:spcBef>
                <a:spcPct val="0"/>
              </a:spcBef>
              <a:spcAft>
                <a:spcPct val="0"/>
              </a:spcAft>
            </a:pPr>
            <a:r>
              <a:rPr lang="nl-BE" sz="923" dirty="0" err="1">
                <a:solidFill>
                  <a:srgbClr val="000000"/>
                </a:solidFill>
              </a:rPr>
              <a:t>Sentences</a:t>
            </a:r>
            <a:r>
              <a:rPr lang="nl-BE" sz="923" dirty="0">
                <a:solidFill>
                  <a:srgbClr val="000000"/>
                </a:solidFill>
              </a:rPr>
              <a:t> </a:t>
            </a:r>
            <a:r>
              <a:rPr lang="nl-BE" sz="923" dirty="0" err="1">
                <a:solidFill>
                  <a:srgbClr val="000000"/>
                </a:solidFill>
              </a:rPr>
              <a:t>contraignantes</a:t>
            </a:r>
            <a:endParaRPr lang="en-US" sz="923" dirty="0">
              <a:solidFill>
                <a:srgbClr val="000000"/>
              </a:solidFill>
            </a:endParaRPr>
          </a:p>
        </p:txBody>
      </p:sp>
      <p:sp>
        <p:nvSpPr>
          <p:cNvPr id="15385" name="TextBox 106"/>
          <p:cNvSpPr txBox="1">
            <a:spLocks noChangeArrowheads="1"/>
          </p:cNvSpPr>
          <p:nvPr/>
        </p:nvSpPr>
        <p:spPr bwMode="auto">
          <a:xfrm>
            <a:off x="1868366" y="3059723"/>
            <a:ext cx="1174849" cy="376385"/>
          </a:xfrm>
          <a:prstGeom prst="rect">
            <a:avLst/>
          </a:prstGeom>
          <a:noFill/>
          <a:ln w="9525">
            <a:noFill/>
            <a:miter lim="800000"/>
            <a:headEnd/>
            <a:tailEnd/>
          </a:ln>
        </p:spPr>
        <p:txBody>
          <a:bodyPr wrap="square">
            <a:spAutoFit/>
          </a:bodyPr>
          <a:lstStyle/>
          <a:p>
            <a:pPr defTabSz="844083" fontAlgn="base">
              <a:spcBef>
                <a:spcPct val="0"/>
              </a:spcBef>
              <a:spcAft>
                <a:spcPct val="0"/>
              </a:spcAft>
            </a:pPr>
            <a:r>
              <a:rPr lang="nl-BE" sz="923" dirty="0" err="1">
                <a:solidFill>
                  <a:srgbClr val="000000"/>
                </a:solidFill>
              </a:rPr>
              <a:t>Ratification</a:t>
            </a:r>
            <a:r>
              <a:rPr lang="nl-BE" sz="923" dirty="0">
                <a:solidFill>
                  <a:srgbClr val="000000"/>
                </a:solidFill>
              </a:rPr>
              <a:t> des avis</a:t>
            </a:r>
            <a:endParaRPr lang="en-US" sz="923" dirty="0">
              <a:solidFill>
                <a:srgbClr val="000000"/>
              </a:solidFill>
            </a:endParaRPr>
          </a:p>
        </p:txBody>
      </p:sp>
      <p:cxnSp>
        <p:nvCxnSpPr>
          <p:cNvPr id="32" name="Straight Arrow Connector 31"/>
          <p:cNvCxnSpPr>
            <a:stCxn id="19" idx="2"/>
            <a:endCxn id="50" idx="0"/>
          </p:cNvCxnSpPr>
          <p:nvPr/>
        </p:nvCxnSpPr>
        <p:spPr>
          <a:xfrm rot="16200000" flipH="1">
            <a:off x="5232888" y="3111012"/>
            <a:ext cx="577362" cy="0"/>
          </a:xfrm>
          <a:prstGeom prst="straightConnector1">
            <a:avLst/>
          </a:prstGeom>
          <a:ln w="19050">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8" idx="2"/>
            <a:endCxn id="49" idx="0"/>
          </p:cNvCxnSpPr>
          <p:nvPr/>
        </p:nvCxnSpPr>
        <p:spPr>
          <a:xfrm rot="16200000" flipH="1">
            <a:off x="4517781" y="3111012"/>
            <a:ext cx="577362" cy="0"/>
          </a:xfrm>
          <a:prstGeom prst="straightConnector1">
            <a:avLst/>
          </a:prstGeom>
          <a:ln w="19050">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17" idx="2"/>
            <a:endCxn id="48" idx="0"/>
          </p:cNvCxnSpPr>
          <p:nvPr/>
        </p:nvCxnSpPr>
        <p:spPr>
          <a:xfrm rot="16200000" flipH="1">
            <a:off x="3804139" y="3111012"/>
            <a:ext cx="577362" cy="0"/>
          </a:xfrm>
          <a:prstGeom prst="straightConnector1">
            <a:avLst/>
          </a:prstGeom>
          <a:ln w="19050">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8" idx="2"/>
            <a:endCxn id="47" idx="0"/>
          </p:cNvCxnSpPr>
          <p:nvPr/>
        </p:nvCxnSpPr>
        <p:spPr>
          <a:xfrm rot="16200000" flipH="1">
            <a:off x="3090496" y="3111012"/>
            <a:ext cx="577362" cy="0"/>
          </a:xfrm>
          <a:prstGeom prst="straightConnector1">
            <a:avLst/>
          </a:prstGeom>
          <a:ln w="19050">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390" name="TextBox 84"/>
          <p:cNvSpPr txBox="1">
            <a:spLocks noChangeArrowheads="1"/>
          </p:cNvSpPr>
          <p:nvPr/>
        </p:nvSpPr>
        <p:spPr bwMode="auto">
          <a:xfrm>
            <a:off x="1077058" y="1714500"/>
            <a:ext cx="1252903" cy="234360"/>
          </a:xfrm>
          <a:prstGeom prst="rect">
            <a:avLst/>
          </a:prstGeom>
          <a:noFill/>
          <a:ln w="9525">
            <a:noFill/>
            <a:miter lim="800000"/>
            <a:headEnd/>
            <a:tailEnd/>
          </a:ln>
        </p:spPr>
        <p:txBody>
          <a:bodyPr>
            <a:spAutoFit/>
          </a:bodyPr>
          <a:lstStyle/>
          <a:p>
            <a:pPr defTabSz="844083" fontAlgn="base">
              <a:spcBef>
                <a:spcPct val="0"/>
              </a:spcBef>
              <a:spcAft>
                <a:spcPct val="0"/>
              </a:spcAft>
            </a:pPr>
            <a:r>
              <a:rPr lang="nl-BE" sz="923" dirty="0" err="1">
                <a:solidFill>
                  <a:srgbClr val="000000"/>
                </a:solidFill>
              </a:rPr>
              <a:t>Désignation</a:t>
            </a:r>
            <a:endParaRPr lang="en-US" sz="923" dirty="0">
              <a:solidFill>
                <a:srgbClr val="000000"/>
              </a:solidFill>
            </a:endParaRPr>
          </a:p>
        </p:txBody>
      </p:sp>
      <p:sp>
        <p:nvSpPr>
          <p:cNvPr id="15391" name="TextBox 85"/>
          <p:cNvSpPr txBox="1">
            <a:spLocks noChangeArrowheads="1"/>
          </p:cNvSpPr>
          <p:nvPr/>
        </p:nvSpPr>
        <p:spPr bwMode="auto">
          <a:xfrm>
            <a:off x="7209693" y="1685192"/>
            <a:ext cx="1252904" cy="234360"/>
          </a:xfrm>
          <a:prstGeom prst="rect">
            <a:avLst/>
          </a:prstGeom>
          <a:noFill/>
          <a:ln w="9525">
            <a:noFill/>
            <a:miter lim="800000"/>
            <a:headEnd/>
            <a:tailEnd/>
          </a:ln>
        </p:spPr>
        <p:txBody>
          <a:bodyPr>
            <a:spAutoFit/>
          </a:bodyPr>
          <a:lstStyle/>
          <a:p>
            <a:pPr defTabSz="844083" fontAlgn="base">
              <a:spcBef>
                <a:spcPct val="0"/>
              </a:spcBef>
              <a:spcAft>
                <a:spcPct val="0"/>
              </a:spcAft>
            </a:pPr>
            <a:r>
              <a:rPr lang="nl-BE" sz="923" dirty="0" err="1">
                <a:solidFill>
                  <a:srgbClr val="000000"/>
                </a:solidFill>
              </a:rPr>
              <a:t>Désignation</a:t>
            </a:r>
            <a:endParaRPr lang="en-US" sz="923" dirty="0">
              <a:solidFill>
                <a:srgbClr val="000000"/>
              </a:solidFill>
            </a:endParaRPr>
          </a:p>
        </p:txBody>
      </p:sp>
      <p:cxnSp>
        <p:nvCxnSpPr>
          <p:cNvPr id="3" name="Straight Arrow Connector 193"/>
          <p:cNvCxnSpPr>
            <a:cxnSpLocks noChangeShapeType="1"/>
          </p:cNvCxnSpPr>
          <p:nvPr/>
        </p:nvCxnSpPr>
        <p:spPr bwMode="auto">
          <a:xfrm flipV="1">
            <a:off x="4904643" y="4558813"/>
            <a:ext cx="0" cy="1902069"/>
          </a:xfrm>
          <a:prstGeom prst="straightConnector1">
            <a:avLst/>
          </a:prstGeom>
          <a:noFill/>
          <a:ln w="28575" algn="ctr">
            <a:solidFill>
              <a:schemeClr val="tx1"/>
            </a:solidFill>
            <a:prstDash val="dash"/>
            <a:round/>
            <a:headEnd/>
            <a:tailEnd/>
          </a:ln>
          <a:effectLst>
            <a:outerShdw dist="38100" dir="2700000" algn="tl" rotWithShape="0">
              <a:srgbClr val="000000">
                <a:alpha val="39999"/>
              </a:srgbClr>
            </a:outerShdw>
          </a:effectLst>
        </p:spPr>
      </p:cxnSp>
      <p:grpSp>
        <p:nvGrpSpPr>
          <p:cNvPr id="15393" name="Group 94"/>
          <p:cNvGrpSpPr>
            <a:grpSpLocks/>
          </p:cNvGrpSpPr>
          <p:nvPr/>
        </p:nvGrpSpPr>
        <p:grpSpPr bwMode="auto">
          <a:xfrm>
            <a:off x="5303228" y="4558812"/>
            <a:ext cx="3588726" cy="797169"/>
            <a:chOff x="897" y="2931"/>
            <a:chExt cx="2752" cy="807"/>
          </a:xfrm>
        </p:grpSpPr>
        <p:sp>
          <p:nvSpPr>
            <p:cNvPr id="7" name="Rectangle 205"/>
            <p:cNvSpPr/>
            <p:nvPr/>
          </p:nvSpPr>
          <p:spPr bwMode="auto">
            <a:xfrm>
              <a:off x="980" y="3042"/>
              <a:ext cx="2669" cy="696"/>
            </a:xfrm>
            <a:prstGeom prst="rect">
              <a:avLst/>
            </a:prstGeom>
            <a:gradFill>
              <a:gsLst>
                <a:gs pos="0">
                  <a:srgbClr val="FFEFD1"/>
                </a:gs>
                <a:gs pos="64999">
                  <a:srgbClr val="F0EBD5"/>
                </a:gs>
                <a:gs pos="100000">
                  <a:srgbClr val="D1C39F"/>
                </a:gs>
              </a:gsLst>
              <a:lin ang="16200000" scaled="0"/>
            </a:gradFill>
            <a:ln>
              <a:solidFill>
                <a:schemeClr val="bg1">
                  <a:lumMod val="50000"/>
                </a:schemeClr>
              </a:solidFill>
              <a:headEnd/>
              <a:tailEnd/>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88414" tIns="44207" rIns="88414" bIns="44207"/>
            <a:lstStyle/>
            <a:p>
              <a:pPr algn="ctr" defTabSz="844083" fontAlgn="base">
                <a:spcBef>
                  <a:spcPct val="0"/>
                </a:spcBef>
                <a:spcAft>
                  <a:spcPct val="0"/>
                </a:spcAft>
                <a:defRPr/>
              </a:pPr>
              <a:r>
                <a:rPr lang="nl-BE" sz="923" b="1" dirty="0">
                  <a:solidFill>
                    <a:srgbClr val="000000"/>
                  </a:solidFill>
                  <a:cs typeface="Arial" pitchFamily="34" charset="0"/>
                </a:rPr>
                <a:t>Sectorale Organisatie</a:t>
              </a:r>
            </a:p>
          </p:txBody>
        </p:sp>
        <p:sp>
          <p:nvSpPr>
            <p:cNvPr id="9" name="Rectangle 206"/>
            <p:cNvSpPr/>
            <p:nvPr/>
          </p:nvSpPr>
          <p:spPr bwMode="auto">
            <a:xfrm>
              <a:off x="939" y="3004"/>
              <a:ext cx="2670" cy="697"/>
            </a:xfrm>
            <a:prstGeom prst="rect">
              <a:avLst/>
            </a:prstGeom>
            <a:gradFill>
              <a:gsLst>
                <a:gs pos="0">
                  <a:srgbClr val="FFEFD1"/>
                </a:gs>
                <a:gs pos="64999">
                  <a:srgbClr val="F0EBD5"/>
                </a:gs>
                <a:gs pos="100000">
                  <a:srgbClr val="D1C39F"/>
                </a:gs>
              </a:gsLst>
              <a:lin ang="16200000" scaled="0"/>
            </a:gradFill>
            <a:ln>
              <a:solidFill>
                <a:schemeClr val="bg1">
                  <a:lumMod val="50000"/>
                </a:schemeClr>
              </a:solidFill>
              <a:headEnd/>
              <a:tailEnd/>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88414" tIns="44207" rIns="88414" bIns="44207"/>
            <a:lstStyle/>
            <a:p>
              <a:pPr algn="ctr" defTabSz="844083" fontAlgn="base">
                <a:spcBef>
                  <a:spcPct val="0"/>
                </a:spcBef>
                <a:spcAft>
                  <a:spcPct val="0"/>
                </a:spcAft>
                <a:defRPr/>
              </a:pPr>
              <a:r>
                <a:rPr lang="nl-BE" sz="923" b="1" dirty="0">
                  <a:solidFill>
                    <a:srgbClr val="000000"/>
                  </a:solidFill>
                  <a:cs typeface="Arial" pitchFamily="34" charset="0"/>
                </a:rPr>
                <a:t>Sectorale Organisatie</a:t>
              </a:r>
            </a:p>
          </p:txBody>
        </p:sp>
        <p:sp>
          <p:nvSpPr>
            <p:cNvPr id="10" name="Rectangle 207"/>
            <p:cNvSpPr/>
            <p:nvPr/>
          </p:nvSpPr>
          <p:spPr bwMode="auto">
            <a:xfrm>
              <a:off x="897" y="2931"/>
              <a:ext cx="2669" cy="734"/>
            </a:xfrm>
            <a:prstGeom prst="rect">
              <a:avLst/>
            </a:prstGeom>
            <a:gradFill>
              <a:gsLst>
                <a:gs pos="0">
                  <a:srgbClr val="FFEFD1"/>
                </a:gs>
                <a:gs pos="64999">
                  <a:srgbClr val="F0EBD5"/>
                </a:gs>
                <a:gs pos="100000">
                  <a:srgbClr val="D1C39F"/>
                </a:gs>
              </a:gsLst>
              <a:lin ang="16200000" scaled="0"/>
            </a:gradFill>
            <a:ln>
              <a:solidFill>
                <a:schemeClr val="bg1">
                  <a:lumMod val="50000"/>
                </a:schemeClr>
              </a:solidFill>
              <a:headEnd/>
              <a:tailEnd/>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88414" tIns="0" rIns="88414" bIns="44207"/>
            <a:lstStyle/>
            <a:p>
              <a:pPr algn="ctr" defTabSz="844083" fontAlgn="base">
                <a:spcBef>
                  <a:spcPct val="0"/>
                </a:spcBef>
                <a:spcAft>
                  <a:spcPct val="0"/>
                </a:spcAft>
                <a:defRPr/>
              </a:pPr>
              <a:endParaRPr lang="nl-BE" sz="369" b="1" dirty="0">
                <a:solidFill>
                  <a:srgbClr val="000000"/>
                </a:solidFill>
                <a:cs typeface="Arial" pitchFamily="34" charset="0"/>
              </a:endParaRPr>
            </a:p>
          </p:txBody>
        </p:sp>
      </p:grpSp>
      <p:grpSp>
        <p:nvGrpSpPr>
          <p:cNvPr id="15394" name="Group 129"/>
          <p:cNvGrpSpPr>
            <a:grpSpLocks/>
          </p:cNvGrpSpPr>
          <p:nvPr/>
        </p:nvGrpSpPr>
        <p:grpSpPr bwMode="auto">
          <a:xfrm>
            <a:off x="5436577" y="4624754"/>
            <a:ext cx="2174631" cy="665285"/>
            <a:chOff x="4221" y="2993"/>
            <a:chExt cx="1212" cy="346"/>
          </a:xfrm>
        </p:grpSpPr>
        <p:grpSp>
          <p:nvGrpSpPr>
            <p:cNvPr id="15442" name="Group 128"/>
            <p:cNvGrpSpPr>
              <a:grpSpLocks/>
            </p:cNvGrpSpPr>
            <p:nvPr/>
          </p:nvGrpSpPr>
          <p:grpSpPr bwMode="auto">
            <a:xfrm>
              <a:off x="4221" y="2993"/>
              <a:ext cx="1171" cy="310"/>
              <a:chOff x="4221" y="2993"/>
              <a:chExt cx="1171" cy="310"/>
            </a:xfrm>
          </p:grpSpPr>
          <p:sp>
            <p:nvSpPr>
              <p:cNvPr id="11" name="Rectangle 210"/>
              <p:cNvSpPr/>
              <p:nvPr/>
            </p:nvSpPr>
            <p:spPr bwMode="auto">
              <a:xfrm>
                <a:off x="4221" y="2993"/>
                <a:ext cx="1131" cy="273"/>
              </a:xfrm>
              <a:prstGeom prst="rect">
                <a:avLst/>
              </a:prstGeom>
              <a:gradFill>
                <a:gsLst>
                  <a:gs pos="0">
                    <a:schemeClr val="bg1">
                      <a:lumMod val="95000"/>
                    </a:schemeClr>
                  </a:gs>
                  <a:gs pos="35000">
                    <a:schemeClr val="dk1">
                      <a:tint val="37000"/>
                      <a:satMod val="300000"/>
                    </a:schemeClr>
                  </a:gs>
                  <a:gs pos="100000">
                    <a:schemeClr val="dk1">
                      <a:tint val="15000"/>
                      <a:satMod val="350000"/>
                    </a:schemeClr>
                  </a:gs>
                </a:gsLst>
              </a:gradFill>
              <a:ln>
                <a:solidFill>
                  <a:schemeClr val="bg1">
                    <a:lumMod val="50000"/>
                  </a:schemeClr>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63152" tIns="31577" rIns="63152" bIns="31577"/>
              <a:lstStyle/>
              <a:p>
                <a:pPr algn="ctr" defTabSz="844083" fontAlgn="base">
                  <a:spcBef>
                    <a:spcPct val="0"/>
                  </a:spcBef>
                  <a:spcAft>
                    <a:spcPct val="0"/>
                  </a:spcAft>
                  <a:defRPr/>
                </a:pPr>
                <a:endParaRPr lang="en-US" sz="923" b="1" dirty="0">
                  <a:solidFill>
                    <a:srgbClr val="000000"/>
                  </a:solidFill>
                  <a:cs typeface="Arial" pitchFamily="34" charset="0"/>
                </a:endParaRPr>
              </a:p>
            </p:txBody>
          </p:sp>
          <p:sp>
            <p:nvSpPr>
              <p:cNvPr id="12" name="Rectangle 213"/>
              <p:cNvSpPr/>
              <p:nvPr/>
            </p:nvSpPr>
            <p:spPr bwMode="auto">
              <a:xfrm>
                <a:off x="4257" y="3030"/>
                <a:ext cx="1135" cy="273"/>
              </a:xfrm>
              <a:prstGeom prst="rect">
                <a:avLst/>
              </a:prstGeom>
              <a:gradFill>
                <a:gsLst>
                  <a:gs pos="0">
                    <a:schemeClr val="bg1">
                      <a:lumMod val="95000"/>
                    </a:schemeClr>
                  </a:gs>
                  <a:gs pos="35000">
                    <a:schemeClr val="dk1">
                      <a:tint val="37000"/>
                      <a:satMod val="300000"/>
                    </a:schemeClr>
                  </a:gs>
                  <a:gs pos="100000">
                    <a:schemeClr val="dk1">
                      <a:tint val="15000"/>
                      <a:satMod val="350000"/>
                    </a:schemeClr>
                  </a:gs>
                </a:gsLst>
              </a:gradFill>
              <a:ln>
                <a:solidFill>
                  <a:schemeClr val="bg1">
                    <a:lumMod val="50000"/>
                  </a:schemeClr>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63152" tIns="31577" rIns="63152" bIns="31577"/>
              <a:lstStyle/>
              <a:p>
                <a:pPr algn="ctr" defTabSz="844083" fontAlgn="base">
                  <a:spcBef>
                    <a:spcPct val="0"/>
                  </a:spcBef>
                  <a:spcAft>
                    <a:spcPct val="0"/>
                  </a:spcAft>
                  <a:defRPr/>
                </a:pPr>
                <a:endParaRPr lang="en-US" sz="923" b="1" dirty="0">
                  <a:solidFill>
                    <a:srgbClr val="000000"/>
                  </a:solidFill>
                  <a:cs typeface="Arial" pitchFamily="34" charset="0"/>
                </a:endParaRPr>
              </a:p>
            </p:txBody>
          </p:sp>
        </p:grpSp>
        <p:sp>
          <p:nvSpPr>
            <p:cNvPr id="13" name="Rectangle 214"/>
            <p:cNvSpPr/>
            <p:nvPr/>
          </p:nvSpPr>
          <p:spPr bwMode="auto">
            <a:xfrm>
              <a:off x="4299" y="3067"/>
              <a:ext cx="1134" cy="272"/>
            </a:xfrm>
            <a:prstGeom prst="rect">
              <a:avLst/>
            </a:prstGeom>
            <a:gradFill>
              <a:gsLst>
                <a:gs pos="0">
                  <a:schemeClr val="bg1">
                    <a:lumMod val="95000"/>
                  </a:schemeClr>
                </a:gs>
                <a:gs pos="35000">
                  <a:schemeClr val="dk1">
                    <a:tint val="37000"/>
                    <a:satMod val="300000"/>
                  </a:schemeClr>
                </a:gs>
                <a:gs pos="100000">
                  <a:schemeClr val="dk1">
                    <a:tint val="15000"/>
                    <a:satMod val="350000"/>
                  </a:schemeClr>
                </a:gs>
              </a:gsLst>
            </a:gradFill>
            <a:ln>
              <a:solidFill>
                <a:schemeClr val="bg1">
                  <a:lumMod val="50000"/>
                </a:schemeClr>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63152" tIns="31577" rIns="63152" bIns="31577"/>
            <a:lstStyle/>
            <a:p>
              <a:pPr algn="ctr" defTabSz="844083" fontAlgn="base">
                <a:spcBef>
                  <a:spcPct val="0"/>
                </a:spcBef>
                <a:spcAft>
                  <a:spcPct val="0"/>
                </a:spcAft>
                <a:defRPr/>
              </a:pPr>
              <a:r>
                <a:rPr lang="nl-BE" sz="923" b="1" dirty="0" err="1">
                  <a:solidFill>
                    <a:srgbClr val="000000"/>
                  </a:solidFill>
                  <a:cs typeface="Arial" pitchFamily="34" charset="0"/>
                </a:rPr>
                <a:t>Commission</a:t>
              </a:r>
              <a:r>
                <a:rPr lang="nl-BE" sz="923" b="1" dirty="0">
                  <a:solidFill>
                    <a:srgbClr val="000000"/>
                  </a:solidFill>
                  <a:cs typeface="Arial" pitchFamily="34" charset="0"/>
                </a:rPr>
                <a:t> </a:t>
              </a:r>
              <a:r>
                <a:rPr lang="nl-BE" sz="923" b="1" dirty="0" err="1">
                  <a:solidFill>
                    <a:srgbClr val="000000"/>
                  </a:solidFill>
                  <a:cs typeface="Arial" pitchFamily="34" charset="0"/>
                </a:rPr>
                <a:t>sectorielle</a:t>
              </a:r>
              <a:endParaRPr lang="en-US" sz="923" b="1" dirty="0">
                <a:solidFill>
                  <a:srgbClr val="000000"/>
                </a:solidFill>
                <a:cs typeface="Arial" pitchFamily="34" charset="0"/>
              </a:endParaRPr>
            </a:p>
          </p:txBody>
        </p:sp>
      </p:grpSp>
      <p:grpSp>
        <p:nvGrpSpPr>
          <p:cNvPr id="15395" name="Group 131"/>
          <p:cNvGrpSpPr>
            <a:grpSpLocks/>
          </p:cNvGrpSpPr>
          <p:nvPr/>
        </p:nvGrpSpPr>
        <p:grpSpPr bwMode="auto">
          <a:xfrm>
            <a:off x="7630258" y="4624754"/>
            <a:ext cx="1176703" cy="581758"/>
            <a:chOff x="5224" y="2961"/>
            <a:chExt cx="803" cy="397"/>
          </a:xfrm>
        </p:grpSpPr>
        <p:sp>
          <p:nvSpPr>
            <p:cNvPr id="14" name="Rectangle 101"/>
            <p:cNvSpPr/>
            <p:nvPr/>
          </p:nvSpPr>
          <p:spPr bwMode="auto">
            <a:xfrm>
              <a:off x="5224" y="2961"/>
              <a:ext cx="730" cy="336"/>
            </a:xfrm>
            <a:prstGeom prst="rect">
              <a:avLst/>
            </a:prstGeom>
            <a:gradFill>
              <a:gsLst>
                <a:gs pos="0">
                  <a:schemeClr val="bg1">
                    <a:lumMod val="95000"/>
                  </a:schemeClr>
                </a:gs>
                <a:gs pos="35000">
                  <a:schemeClr val="dk1">
                    <a:tint val="37000"/>
                    <a:satMod val="300000"/>
                  </a:schemeClr>
                </a:gs>
                <a:gs pos="100000">
                  <a:schemeClr val="dk1">
                    <a:tint val="15000"/>
                    <a:satMod val="350000"/>
                  </a:schemeClr>
                </a:gs>
              </a:gsLst>
            </a:gradFill>
            <a:ln>
              <a:solidFill>
                <a:schemeClr val="bg1">
                  <a:lumMod val="50000"/>
                </a:schemeClr>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63152" tIns="31577" rIns="63152" bIns="31577"/>
            <a:lstStyle/>
            <a:p>
              <a:pPr algn="ctr" defTabSz="844083" fontAlgn="base">
                <a:spcBef>
                  <a:spcPct val="0"/>
                </a:spcBef>
                <a:spcAft>
                  <a:spcPct val="0"/>
                </a:spcAft>
                <a:defRPr/>
              </a:pPr>
              <a:endParaRPr lang="en-US" sz="923" b="1" dirty="0">
                <a:solidFill>
                  <a:srgbClr val="000000"/>
                </a:solidFill>
                <a:cs typeface="Arial" pitchFamily="34" charset="0"/>
              </a:endParaRPr>
            </a:p>
          </p:txBody>
        </p:sp>
        <p:sp>
          <p:nvSpPr>
            <p:cNvPr id="15" name="Rectangle 102"/>
            <p:cNvSpPr/>
            <p:nvPr/>
          </p:nvSpPr>
          <p:spPr bwMode="auto">
            <a:xfrm>
              <a:off x="5261" y="2992"/>
              <a:ext cx="730" cy="335"/>
            </a:xfrm>
            <a:prstGeom prst="rect">
              <a:avLst/>
            </a:prstGeom>
            <a:gradFill>
              <a:gsLst>
                <a:gs pos="0">
                  <a:schemeClr val="bg1">
                    <a:lumMod val="95000"/>
                  </a:schemeClr>
                </a:gs>
                <a:gs pos="35000">
                  <a:schemeClr val="dk1">
                    <a:tint val="37000"/>
                    <a:satMod val="300000"/>
                  </a:schemeClr>
                </a:gs>
                <a:gs pos="100000">
                  <a:schemeClr val="dk1">
                    <a:tint val="15000"/>
                    <a:satMod val="350000"/>
                  </a:schemeClr>
                </a:gs>
              </a:gsLst>
            </a:gradFill>
            <a:ln>
              <a:solidFill>
                <a:schemeClr val="bg1">
                  <a:lumMod val="50000"/>
                </a:schemeClr>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63152" tIns="31577" rIns="63152" bIns="31577"/>
            <a:lstStyle/>
            <a:p>
              <a:pPr algn="ctr" defTabSz="844083" fontAlgn="base">
                <a:spcBef>
                  <a:spcPct val="0"/>
                </a:spcBef>
                <a:spcAft>
                  <a:spcPct val="0"/>
                </a:spcAft>
                <a:defRPr/>
              </a:pPr>
              <a:endParaRPr lang="en-US" sz="923" b="1" dirty="0">
                <a:solidFill>
                  <a:srgbClr val="000000"/>
                </a:solidFill>
                <a:cs typeface="Arial" pitchFamily="34" charset="0"/>
              </a:endParaRPr>
            </a:p>
          </p:txBody>
        </p:sp>
        <p:sp>
          <p:nvSpPr>
            <p:cNvPr id="16" name="Rectangle 104"/>
            <p:cNvSpPr/>
            <p:nvPr/>
          </p:nvSpPr>
          <p:spPr bwMode="auto">
            <a:xfrm>
              <a:off x="5297" y="3022"/>
              <a:ext cx="730" cy="336"/>
            </a:xfrm>
            <a:prstGeom prst="rect">
              <a:avLst/>
            </a:prstGeom>
            <a:gradFill>
              <a:gsLst>
                <a:gs pos="0">
                  <a:schemeClr val="bg1">
                    <a:lumMod val="95000"/>
                  </a:schemeClr>
                </a:gs>
                <a:gs pos="35000">
                  <a:schemeClr val="dk1">
                    <a:tint val="37000"/>
                    <a:satMod val="300000"/>
                  </a:schemeClr>
                </a:gs>
                <a:gs pos="100000">
                  <a:schemeClr val="dk1">
                    <a:tint val="15000"/>
                    <a:satMod val="350000"/>
                  </a:schemeClr>
                </a:gs>
              </a:gsLst>
            </a:gradFill>
            <a:ln>
              <a:solidFill>
                <a:schemeClr val="bg1">
                  <a:lumMod val="50000"/>
                </a:schemeClr>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63152" tIns="31577" rIns="63152" bIns="31577"/>
            <a:lstStyle/>
            <a:p>
              <a:pPr algn="ctr" defTabSz="844083" fontAlgn="base">
                <a:spcBef>
                  <a:spcPct val="0"/>
                </a:spcBef>
                <a:spcAft>
                  <a:spcPct val="0"/>
                </a:spcAft>
                <a:defRPr/>
              </a:pPr>
              <a:r>
                <a:rPr lang="nl-BE" sz="738" b="1" dirty="0">
                  <a:solidFill>
                    <a:srgbClr val="000000"/>
                  </a:solidFill>
                  <a:cs typeface="Arial" charset="0"/>
                </a:rPr>
                <a:t>Organisme </a:t>
              </a:r>
              <a:r>
                <a:rPr lang="nl-BE" sz="738" b="1" dirty="0" err="1">
                  <a:solidFill>
                    <a:srgbClr val="000000"/>
                  </a:solidFill>
                  <a:cs typeface="Arial" charset="0"/>
                </a:rPr>
                <a:t>impartial</a:t>
              </a:r>
              <a:endParaRPr lang="en-US" sz="738" b="1" dirty="0">
                <a:solidFill>
                  <a:srgbClr val="000000"/>
                </a:solidFill>
                <a:cs typeface="Arial" charset="0"/>
              </a:endParaRPr>
            </a:p>
          </p:txBody>
        </p:sp>
      </p:grpSp>
      <p:sp>
        <p:nvSpPr>
          <p:cNvPr id="108" name="Rectangle 107"/>
          <p:cNvSpPr/>
          <p:nvPr/>
        </p:nvSpPr>
        <p:spPr bwMode="auto">
          <a:xfrm>
            <a:off x="7762143" y="5024805"/>
            <a:ext cx="962757" cy="89388"/>
          </a:xfrm>
          <a:prstGeom prst="rect">
            <a:avLst/>
          </a:prstGeom>
          <a:gradFill>
            <a:gsLst>
              <a:gs pos="0">
                <a:srgbClr val="D6B19C"/>
              </a:gs>
              <a:gs pos="30000">
                <a:srgbClr val="D49E6C"/>
              </a:gs>
              <a:gs pos="70000">
                <a:srgbClr val="A65528"/>
              </a:gs>
              <a:gs pos="100000">
                <a:srgbClr val="663012"/>
              </a:gs>
            </a:gsLst>
            <a:lin ang="5400000" scaled="0"/>
          </a:gradFill>
          <a:ln cap="rnd">
            <a:solidFill>
              <a:schemeClr val="tx1">
                <a:lumMod val="75000"/>
                <a:lumOff val="25000"/>
              </a:schemeClr>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63152" tIns="31577" rIns="63152" bIns="31577" anchor="ctr"/>
          <a:lstStyle/>
          <a:p>
            <a:pPr algn="ctr" defTabSz="844083" fontAlgn="base">
              <a:spcBef>
                <a:spcPct val="0"/>
              </a:spcBef>
              <a:spcAft>
                <a:spcPct val="0"/>
              </a:spcAft>
              <a:defRPr/>
            </a:pPr>
            <a:r>
              <a:rPr lang="nl-BE" sz="923" b="1" dirty="0" err="1">
                <a:solidFill>
                  <a:srgbClr val="FFFFFF"/>
                </a:solidFill>
                <a:cs typeface="Arial" pitchFamily="34" charset="0"/>
              </a:rPr>
              <a:t>Administration</a:t>
            </a:r>
            <a:endParaRPr lang="nl-BE" sz="923" b="1" dirty="0">
              <a:solidFill>
                <a:srgbClr val="FFFFFF"/>
              </a:solidFill>
              <a:cs typeface="Arial" pitchFamily="34" charset="0"/>
            </a:endParaRPr>
          </a:p>
        </p:txBody>
      </p:sp>
      <p:grpSp>
        <p:nvGrpSpPr>
          <p:cNvPr id="15397" name="Group 150"/>
          <p:cNvGrpSpPr>
            <a:grpSpLocks/>
          </p:cNvGrpSpPr>
          <p:nvPr/>
        </p:nvGrpSpPr>
        <p:grpSpPr bwMode="auto">
          <a:xfrm>
            <a:off x="5369170" y="5556738"/>
            <a:ext cx="3544766" cy="193431"/>
            <a:chOff x="5021796" y="6055227"/>
            <a:chExt cx="2338894" cy="385763"/>
          </a:xfrm>
        </p:grpSpPr>
        <p:sp>
          <p:nvSpPr>
            <p:cNvPr id="20" name="Rectangle 221"/>
            <p:cNvSpPr/>
            <p:nvPr/>
          </p:nvSpPr>
          <p:spPr bwMode="auto">
            <a:xfrm>
              <a:off x="5021796" y="6055227"/>
              <a:ext cx="2033358" cy="265944"/>
            </a:xfrm>
            <a:prstGeom prst="rect">
              <a:avLst/>
            </a:prstGeom>
            <a:gradFill>
              <a:gsLst>
                <a:gs pos="0">
                  <a:schemeClr val="bg1">
                    <a:lumMod val="95000"/>
                  </a:schemeClr>
                </a:gs>
                <a:gs pos="35000">
                  <a:schemeClr val="dk1">
                    <a:tint val="37000"/>
                    <a:satMod val="300000"/>
                  </a:schemeClr>
                </a:gs>
                <a:gs pos="100000">
                  <a:schemeClr val="dk1">
                    <a:tint val="15000"/>
                    <a:satMod val="350000"/>
                  </a:schemeClr>
                </a:gs>
              </a:gsLst>
            </a:gradFill>
            <a:ln>
              <a:solidFill>
                <a:schemeClr val="bg1">
                  <a:lumMod val="50000"/>
                </a:schemeClr>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nchor="ctr"/>
            <a:lstStyle/>
            <a:p>
              <a:pPr algn="ctr" defTabSz="844083" fontAlgn="base">
                <a:spcBef>
                  <a:spcPct val="0"/>
                </a:spcBef>
                <a:spcAft>
                  <a:spcPct val="0"/>
                </a:spcAft>
                <a:defRPr/>
              </a:pPr>
              <a:r>
                <a:rPr lang="nl-BE" sz="923" b="1" dirty="0">
                  <a:solidFill>
                    <a:srgbClr val="000000"/>
                  </a:solidFill>
                  <a:cs typeface="Arial" pitchFamily="34" charset="0"/>
                </a:rPr>
                <a:t>OCI</a:t>
              </a:r>
              <a:endParaRPr lang="en-US" sz="923" b="1" dirty="0">
                <a:solidFill>
                  <a:srgbClr val="000000"/>
                </a:solidFill>
                <a:cs typeface="Arial" pitchFamily="34" charset="0"/>
              </a:endParaRPr>
            </a:p>
          </p:txBody>
        </p:sp>
        <p:sp>
          <p:nvSpPr>
            <p:cNvPr id="22" name="Rectangle 222"/>
            <p:cNvSpPr/>
            <p:nvPr/>
          </p:nvSpPr>
          <p:spPr bwMode="auto">
            <a:xfrm>
              <a:off x="5174564" y="6104910"/>
              <a:ext cx="2033358" cy="265942"/>
            </a:xfrm>
            <a:prstGeom prst="rect">
              <a:avLst/>
            </a:prstGeom>
            <a:gradFill>
              <a:gsLst>
                <a:gs pos="0">
                  <a:schemeClr val="bg1">
                    <a:lumMod val="95000"/>
                  </a:schemeClr>
                </a:gs>
                <a:gs pos="35000">
                  <a:schemeClr val="dk1">
                    <a:tint val="37000"/>
                    <a:satMod val="300000"/>
                  </a:schemeClr>
                </a:gs>
                <a:gs pos="100000">
                  <a:schemeClr val="dk1">
                    <a:tint val="15000"/>
                    <a:satMod val="350000"/>
                  </a:schemeClr>
                </a:gs>
              </a:gsLst>
            </a:gradFill>
            <a:ln>
              <a:solidFill>
                <a:schemeClr val="bg1">
                  <a:lumMod val="50000"/>
                </a:schemeClr>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nchor="ctr"/>
            <a:lstStyle/>
            <a:p>
              <a:pPr algn="ctr" defTabSz="844083" fontAlgn="base">
                <a:spcBef>
                  <a:spcPct val="0"/>
                </a:spcBef>
                <a:spcAft>
                  <a:spcPct val="0"/>
                </a:spcAft>
                <a:defRPr/>
              </a:pPr>
              <a:endParaRPr lang="en-US" sz="923" b="1" dirty="0">
                <a:solidFill>
                  <a:srgbClr val="000000"/>
                </a:solidFill>
                <a:cs typeface="Arial" pitchFamily="34" charset="0"/>
              </a:endParaRPr>
            </a:p>
          </p:txBody>
        </p:sp>
        <p:sp>
          <p:nvSpPr>
            <p:cNvPr id="23" name="Rectangle 223"/>
            <p:cNvSpPr/>
            <p:nvPr/>
          </p:nvSpPr>
          <p:spPr bwMode="auto">
            <a:xfrm>
              <a:off x="5326365" y="6175048"/>
              <a:ext cx="2034325" cy="265942"/>
            </a:xfrm>
            <a:prstGeom prst="rect">
              <a:avLst/>
            </a:prstGeom>
            <a:gradFill>
              <a:gsLst>
                <a:gs pos="0">
                  <a:schemeClr val="bg1">
                    <a:lumMod val="95000"/>
                  </a:schemeClr>
                </a:gs>
                <a:gs pos="35000">
                  <a:schemeClr val="dk1">
                    <a:tint val="37000"/>
                    <a:satMod val="300000"/>
                  </a:schemeClr>
                </a:gs>
                <a:gs pos="100000">
                  <a:schemeClr val="dk1">
                    <a:tint val="15000"/>
                    <a:satMod val="350000"/>
                  </a:schemeClr>
                </a:gs>
              </a:gsLst>
            </a:gradFill>
            <a:ln>
              <a:solidFill>
                <a:schemeClr val="bg1">
                  <a:lumMod val="50000"/>
                </a:schemeClr>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nchor="ctr"/>
            <a:lstStyle/>
            <a:p>
              <a:pPr algn="ctr" defTabSz="844083" fontAlgn="base">
                <a:spcBef>
                  <a:spcPct val="0"/>
                </a:spcBef>
                <a:spcAft>
                  <a:spcPct val="0"/>
                </a:spcAft>
                <a:defRPr/>
              </a:pPr>
              <a:r>
                <a:rPr lang="nl-BE" sz="831" b="1" dirty="0">
                  <a:solidFill>
                    <a:srgbClr val="000000"/>
                  </a:solidFill>
                  <a:cs typeface="Arial" charset="0"/>
                </a:rPr>
                <a:t>Organismes de </a:t>
              </a:r>
              <a:r>
                <a:rPr lang="nl-BE" sz="831" b="1" dirty="0" err="1">
                  <a:solidFill>
                    <a:srgbClr val="000000"/>
                  </a:solidFill>
                  <a:cs typeface="Arial" charset="0"/>
                </a:rPr>
                <a:t>certification</a:t>
              </a:r>
              <a:r>
                <a:rPr lang="nl-BE" sz="831" b="1" dirty="0">
                  <a:solidFill>
                    <a:srgbClr val="000000"/>
                  </a:solidFill>
                  <a:cs typeface="Arial" charset="0"/>
                </a:rPr>
                <a:t> (OCI)</a:t>
              </a:r>
              <a:endParaRPr lang="en-US" sz="831" b="1" dirty="0">
                <a:solidFill>
                  <a:srgbClr val="000000"/>
                </a:solidFill>
                <a:cs typeface="Arial" charset="0"/>
              </a:endParaRPr>
            </a:p>
          </p:txBody>
        </p:sp>
      </p:grpSp>
      <p:grpSp>
        <p:nvGrpSpPr>
          <p:cNvPr id="15398" name="Group 176"/>
          <p:cNvGrpSpPr>
            <a:grpSpLocks/>
          </p:cNvGrpSpPr>
          <p:nvPr/>
        </p:nvGrpSpPr>
        <p:grpSpPr bwMode="auto">
          <a:xfrm>
            <a:off x="1182085" y="5902570"/>
            <a:ext cx="3268290" cy="185188"/>
            <a:chOff x="4534752" y="7658120"/>
            <a:chExt cx="2866180" cy="820727"/>
          </a:xfrm>
        </p:grpSpPr>
        <p:sp>
          <p:nvSpPr>
            <p:cNvPr id="24" name="Rectangle 224"/>
            <p:cNvSpPr/>
            <p:nvPr/>
          </p:nvSpPr>
          <p:spPr bwMode="auto">
            <a:xfrm>
              <a:off x="4534752" y="7658120"/>
              <a:ext cx="1398984" cy="820727"/>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a:headEnd/>
              <a:tailEn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ctr" defTabSz="844083" fontAlgn="base">
                <a:spcBef>
                  <a:spcPct val="0"/>
                </a:spcBef>
                <a:spcAft>
                  <a:spcPct val="0"/>
                </a:spcAft>
                <a:defRPr/>
              </a:pPr>
              <a:endParaRPr lang="nl-BE" sz="923" b="1" dirty="0">
                <a:solidFill>
                  <a:srgbClr val="000000"/>
                </a:solidFill>
                <a:cs typeface="Arial" pitchFamily="34" charset="0"/>
              </a:endParaRPr>
            </a:p>
            <a:p>
              <a:pPr algn="ctr" defTabSz="844083" fontAlgn="base">
                <a:spcBef>
                  <a:spcPct val="0"/>
                </a:spcBef>
                <a:spcAft>
                  <a:spcPct val="0"/>
                </a:spcAft>
                <a:defRPr/>
              </a:pPr>
              <a:endParaRPr lang="nl-BE" sz="923" b="1" dirty="0">
                <a:solidFill>
                  <a:srgbClr val="000000"/>
                </a:solidFill>
                <a:cs typeface="Arial" pitchFamily="34" charset="0"/>
              </a:endParaRPr>
            </a:p>
            <a:p>
              <a:pPr algn="ctr" defTabSz="844083" fontAlgn="base">
                <a:spcBef>
                  <a:spcPct val="0"/>
                </a:spcBef>
                <a:spcAft>
                  <a:spcPct val="0"/>
                </a:spcAft>
                <a:defRPr/>
              </a:pPr>
              <a:endParaRPr lang="nl-BE" sz="923" b="1" dirty="0">
                <a:solidFill>
                  <a:srgbClr val="000000"/>
                </a:solidFill>
                <a:cs typeface="Arial" pitchFamily="34" charset="0"/>
              </a:endParaRPr>
            </a:p>
            <a:p>
              <a:pPr defTabSz="844083" fontAlgn="base">
                <a:spcBef>
                  <a:spcPct val="0"/>
                </a:spcBef>
                <a:spcAft>
                  <a:spcPct val="0"/>
                </a:spcAft>
                <a:defRPr/>
              </a:pPr>
              <a:r>
                <a:rPr lang="nl-BE" sz="923" b="1" dirty="0">
                  <a:solidFill>
                    <a:srgbClr val="000000"/>
                  </a:solidFill>
                </a:rPr>
                <a:t>Organismes </a:t>
              </a:r>
              <a:r>
                <a:rPr lang="nl-BE" sz="923" b="1" dirty="0" err="1">
                  <a:solidFill>
                    <a:srgbClr val="000000"/>
                  </a:solidFill>
                </a:rPr>
                <a:t>d’inspection</a:t>
              </a:r>
              <a:r>
                <a:rPr lang="nl-BE" sz="923" b="1" dirty="0">
                  <a:solidFill>
                    <a:srgbClr val="000000"/>
                  </a:solidFill>
                </a:rPr>
                <a:t> </a:t>
              </a:r>
              <a:endParaRPr lang="en-US" sz="923" dirty="0">
                <a:solidFill>
                  <a:srgbClr val="000000"/>
                </a:solidFill>
              </a:endParaRPr>
            </a:p>
            <a:p>
              <a:pPr algn="ctr" defTabSz="844083" fontAlgn="base">
                <a:spcBef>
                  <a:spcPct val="0"/>
                </a:spcBef>
                <a:spcAft>
                  <a:spcPct val="0"/>
                </a:spcAft>
                <a:defRPr/>
              </a:pPr>
              <a:endParaRPr lang="nl-BE" sz="923" b="1" dirty="0">
                <a:solidFill>
                  <a:srgbClr val="000000"/>
                </a:solidFill>
                <a:cs typeface="Arial" pitchFamily="34" charset="0"/>
              </a:endParaRPr>
            </a:p>
            <a:p>
              <a:pPr algn="ctr" defTabSz="844083" fontAlgn="base">
                <a:spcBef>
                  <a:spcPct val="0"/>
                </a:spcBef>
                <a:spcAft>
                  <a:spcPct val="0"/>
                </a:spcAft>
                <a:defRPr/>
              </a:pPr>
              <a:endParaRPr lang="nl-BE" sz="923" b="1" dirty="0">
                <a:solidFill>
                  <a:srgbClr val="000000"/>
                </a:solidFill>
                <a:cs typeface="Arial" pitchFamily="34" charset="0"/>
              </a:endParaRPr>
            </a:p>
            <a:p>
              <a:pPr algn="ctr" defTabSz="844083" fontAlgn="base">
                <a:spcBef>
                  <a:spcPct val="0"/>
                </a:spcBef>
                <a:spcAft>
                  <a:spcPct val="0"/>
                </a:spcAft>
                <a:defRPr/>
              </a:pPr>
              <a:endParaRPr lang="nl-BE" sz="923" b="1" dirty="0">
                <a:solidFill>
                  <a:srgbClr val="000000"/>
                </a:solidFill>
                <a:cs typeface="Arial" pitchFamily="34" charset="0"/>
              </a:endParaRPr>
            </a:p>
          </p:txBody>
        </p:sp>
        <p:sp>
          <p:nvSpPr>
            <p:cNvPr id="25" name="Rectangle 225"/>
            <p:cNvSpPr/>
            <p:nvPr/>
          </p:nvSpPr>
          <p:spPr bwMode="auto">
            <a:xfrm>
              <a:off x="6186519" y="7658120"/>
              <a:ext cx="1214413" cy="714383"/>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a:headEnd/>
              <a:tailEn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ctr" defTabSz="844083" fontAlgn="base">
                <a:spcBef>
                  <a:spcPct val="0"/>
                </a:spcBef>
                <a:spcAft>
                  <a:spcPct val="0"/>
                </a:spcAft>
                <a:defRPr/>
              </a:pPr>
              <a:endParaRPr lang="nl-BE" sz="923" b="1" dirty="0">
                <a:solidFill>
                  <a:srgbClr val="000000"/>
                </a:solidFill>
                <a:cs typeface="Arial" pitchFamily="34" charset="0"/>
              </a:endParaRPr>
            </a:p>
            <a:p>
              <a:pPr algn="ctr" defTabSz="844083" fontAlgn="base">
                <a:spcBef>
                  <a:spcPct val="0"/>
                </a:spcBef>
                <a:spcAft>
                  <a:spcPct val="0"/>
                </a:spcAft>
                <a:defRPr/>
              </a:pPr>
              <a:endParaRPr lang="nl-BE" sz="923" b="1" dirty="0">
                <a:solidFill>
                  <a:srgbClr val="000000"/>
                </a:solidFill>
                <a:cs typeface="Arial" pitchFamily="34" charset="0"/>
              </a:endParaRPr>
            </a:p>
            <a:p>
              <a:pPr algn="ctr" defTabSz="844083" fontAlgn="base">
                <a:spcBef>
                  <a:spcPct val="0"/>
                </a:spcBef>
                <a:spcAft>
                  <a:spcPct val="0"/>
                </a:spcAft>
                <a:defRPr/>
              </a:pPr>
              <a:endParaRPr lang="nl-BE" sz="923" b="1" dirty="0">
                <a:solidFill>
                  <a:srgbClr val="000000"/>
                </a:solidFill>
                <a:cs typeface="Arial" pitchFamily="34" charset="0"/>
              </a:endParaRPr>
            </a:p>
            <a:p>
              <a:pPr algn="ctr" defTabSz="844083" fontAlgn="base">
                <a:spcBef>
                  <a:spcPct val="0"/>
                </a:spcBef>
                <a:spcAft>
                  <a:spcPct val="0"/>
                </a:spcAft>
                <a:defRPr/>
              </a:pPr>
              <a:r>
                <a:rPr lang="nl-BE" sz="923" b="1" dirty="0" err="1">
                  <a:solidFill>
                    <a:srgbClr val="000000"/>
                  </a:solidFill>
                  <a:cs typeface="Arial" pitchFamily="34" charset="0"/>
                </a:rPr>
                <a:t>Laboratoires</a:t>
              </a:r>
              <a:endParaRPr lang="nl-BE" sz="923" b="1" dirty="0">
                <a:solidFill>
                  <a:srgbClr val="000000"/>
                </a:solidFill>
                <a:cs typeface="Arial" pitchFamily="34" charset="0"/>
              </a:endParaRPr>
            </a:p>
            <a:p>
              <a:pPr algn="ctr" defTabSz="844083" fontAlgn="base">
                <a:spcBef>
                  <a:spcPct val="0"/>
                </a:spcBef>
                <a:spcAft>
                  <a:spcPct val="0"/>
                </a:spcAft>
                <a:defRPr/>
              </a:pPr>
              <a:endParaRPr lang="nl-BE" sz="923" b="1" dirty="0">
                <a:solidFill>
                  <a:srgbClr val="000000"/>
                </a:solidFill>
                <a:cs typeface="Arial" pitchFamily="34" charset="0"/>
              </a:endParaRPr>
            </a:p>
            <a:p>
              <a:pPr algn="ctr" defTabSz="844083" fontAlgn="base">
                <a:spcBef>
                  <a:spcPct val="0"/>
                </a:spcBef>
                <a:spcAft>
                  <a:spcPct val="0"/>
                </a:spcAft>
                <a:defRPr/>
              </a:pPr>
              <a:endParaRPr lang="nl-BE" sz="923" b="1" dirty="0">
                <a:solidFill>
                  <a:srgbClr val="000000"/>
                </a:solidFill>
                <a:cs typeface="Arial" pitchFamily="34" charset="0"/>
              </a:endParaRPr>
            </a:p>
            <a:p>
              <a:pPr algn="ctr" defTabSz="844083" fontAlgn="base">
                <a:spcBef>
                  <a:spcPct val="0"/>
                </a:spcBef>
                <a:spcAft>
                  <a:spcPct val="0"/>
                </a:spcAft>
                <a:defRPr/>
              </a:pPr>
              <a:endParaRPr lang="nl-BE" sz="923" b="1" dirty="0">
                <a:solidFill>
                  <a:srgbClr val="000000"/>
                </a:solidFill>
                <a:cs typeface="Arial" pitchFamily="34" charset="0"/>
              </a:endParaRPr>
            </a:p>
          </p:txBody>
        </p:sp>
      </p:grpSp>
      <p:grpSp>
        <p:nvGrpSpPr>
          <p:cNvPr id="15399" name="Group 93"/>
          <p:cNvGrpSpPr>
            <a:grpSpLocks/>
          </p:cNvGrpSpPr>
          <p:nvPr/>
        </p:nvGrpSpPr>
        <p:grpSpPr bwMode="auto">
          <a:xfrm>
            <a:off x="783981" y="4558812"/>
            <a:ext cx="4032738" cy="1182565"/>
            <a:chOff x="897" y="2931"/>
            <a:chExt cx="2752" cy="807"/>
          </a:xfrm>
        </p:grpSpPr>
        <p:sp>
          <p:nvSpPr>
            <p:cNvPr id="206" name="Rectangle 205"/>
            <p:cNvSpPr/>
            <p:nvPr/>
          </p:nvSpPr>
          <p:spPr bwMode="auto">
            <a:xfrm>
              <a:off x="980" y="3043"/>
              <a:ext cx="2669" cy="695"/>
            </a:xfrm>
            <a:prstGeom prst="rect">
              <a:avLst/>
            </a:prstGeom>
            <a:gradFill>
              <a:gsLst>
                <a:gs pos="0">
                  <a:srgbClr val="FFEFD1"/>
                </a:gs>
                <a:gs pos="64999">
                  <a:srgbClr val="F0EBD5"/>
                </a:gs>
                <a:gs pos="100000">
                  <a:srgbClr val="D1C39F"/>
                </a:gs>
              </a:gsLst>
              <a:lin ang="16200000" scaled="0"/>
            </a:gradFill>
            <a:ln>
              <a:solidFill>
                <a:schemeClr val="bg1">
                  <a:lumMod val="50000"/>
                </a:schemeClr>
              </a:solidFill>
              <a:headEnd/>
              <a:tailEnd/>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88414" tIns="44207" rIns="88414" bIns="44207"/>
            <a:lstStyle/>
            <a:p>
              <a:pPr algn="ctr" defTabSz="844083" fontAlgn="base">
                <a:spcBef>
                  <a:spcPct val="0"/>
                </a:spcBef>
                <a:spcAft>
                  <a:spcPct val="0"/>
                </a:spcAft>
                <a:defRPr/>
              </a:pPr>
              <a:r>
                <a:rPr lang="nl-BE" sz="923" b="1" dirty="0">
                  <a:solidFill>
                    <a:srgbClr val="000000"/>
                  </a:solidFill>
                  <a:cs typeface="Arial" pitchFamily="34" charset="0"/>
                </a:rPr>
                <a:t>Sectorale Organisatie</a:t>
              </a:r>
            </a:p>
          </p:txBody>
        </p:sp>
        <p:sp>
          <p:nvSpPr>
            <p:cNvPr id="207" name="Rectangle 206"/>
            <p:cNvSpPr/>
            <p:nvPr/>
          </p:nvSpPr>
          <p:spPr bwMode="auto">
            <a:xfrm>
              <a:off x="939" y="3004"/>
              <a:ext cx="2668" cy="697"/>
            </a:xfrm>
            <a:prstGeom prst="rect">
              <a:avLst/>
            </a:prstGeom>
            <a:gradFill>
              <a:gsLst>
                <a:gs pos="0">
                  <a:srgbClr val="FFEFD1"/>
                </a:gs>
                <a:gs pos="64999">
                  <a:srgbClr val="F0EBD5"/>
                </a:gs>
                <a:gs pos="100000">
                  <a:srgbClr val="D1C39F"/>
                </a:gs>
              </a:gsLst>
              <a:lin ang="16200000" scaled="0"/>
            </a:gradFill>
            <a:ln>
              <a:solidFill>
                <a:schemeClr val="bg1">
                  <a:lumMod val="50000"/>
                </a:schemeClr>
              </a:solidFill>
              <a:headEnd/>
              <a:tailEnd/>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88414" tIns="44207" rIns="88414" bIns="44207"/>
            <a:lstStyle/>
            <a:p>
              <a:pPr algn="ctr" defTabSz="844083" fontAlgn="base">
                <a:spcBef>
                  <a:spcPct val="0"/>
                </a:spcBef>
                <a:spcAft>
                  <a:spcPct val="0"/>
                </a:spcAft>
                <a:defRPr/>
              </a:pPr>
              <a:r>
                <a:rPr lang="nl-BE" sz="923" b="1" dirty="0">
                  <a:solidFill>
                    <a:srgbClr val="000000"/>
                  </a:solidFill>
                  <a:cs typeface="Arial" pitchFamily="34" charset="0"/>
                </a:rPr>
                <a:t>Sectorale Organisatie</a:t>
              </a:r>
            </a:p>
          </p:txBody>
        </p:sp>
        <p:sp>
          <p:nvSpPr>
            <p:cNvPr id="208" name="Rectangle 207"/>
            <p:cNvSpPr/>
            <p:nvPr/>
          </p:nvSpPr>
          <p:spPr bwMode="auto">
            <a:xfrm>
              <a:off x="897" y="2931"/>
              <a:ext cx="2669" cy="734"/>
            </a:xfrm>
            <a:prstGeom prst="rect">
              <a:avLst/>
            </a:prstGeom>
            <a:gradFill>
              <a:gsLst>
                <a:gs pos="0">
                  <a:srgbClr val="FFEFD1"/>
                </a:gs>
                <a:gs pos="64999">
                  <a:srgbClr val="F0EBD5"/>
                </a:gs>
                <a:gs pos="100000">
                  <a:srgbClr val="D1C39F"/>
                </a:gs>
              </a:gsLst>
              <a:lin ang="16200000" scaled="0"/>
            </a:gradFill>
            <a:ln>
              <a:solidFill>
                <a:schemeClr val="bg1">
                  <a:lumMod val="50000"/>
                </a:schemeClr>
              </a:solidFill>
              <a:headEnd/>
              <a:tailEnd/>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88414" tIns="0" rIns="88414" bIns="44207"/>
            <a:lstStyle/>
            <a:p>
              <a:pPr algn="ctr" defTabSz="844083" fontAlgn="base">
                <a:spcBef>
                  <a:spcPct val="0"/>
                </a:spcBef>
                <a:spcAft>
                  <a:spcPct val="0"/>
                </a:spcAft>
                <a:defRPr/>
              </a:pPr>
              <a:endParaRPr lang="nl-BE" sz="369" b="1" dirty="0">
                <a:solidFill>
                  <a:srgbClr val="000000"/>
                </a:solidFill>
                <a:cs typeface="Arial" pitchFamily="34" charset="0"/>
              </a:endParaRPr>
            </a:p>
          </p:txBody>
        </p:sp>
      </p:grpSp>
      <p:grpSp>
        <p:nvGrpSpPr>
          <p:cNvPr id="15400" name="Group 150"/>
          <p:cNvGrpSpPr>
            <a:grpSpLocks/>
          </p:cNvGrpSpPr>
          <p:nvPr/>
        </p:nvGrpSpPr>
        <p:grpSpPr bwMode="auto">
          <a:xfrm>
            <a:off x="905608" y="5418992"/>
            <a:ext cx="3544766" cy="193431"/>
            <a:chOff x="5021796" y="6055227"/>
            <a:chExt cx="2338894" cy="385763"/>
          </a:xfrm>
        </p:grpSpPr>
        <p:sp>
          <p:nvSpPr>
            <p:cNvPr id="222" name="Rectangle 221"/>
            <p:cNvSpPr/>
            <p:nvPr/>
          </p:nvSpPr>
          <p:spPr bwMode="auto">
            <a:xfrm>
              <a:off x="5021796" y="6055227"/>
              <a:ext cx="2033358" cy="265944"/>
            </a:xfrm>
            <a:prstGeom prst="rect">
              <a:avLst/>
            </a:prstGeom>
            <a:gradFill>
              <a:gsLst>
                <a:gs pos="0">
                  <a:schemeClr val="bg1">
                    <a:lumMod val="95000"/>
                  </a:schemeClr>
                </a:gs>
                <a:gs pos="35000">
                  <a:schemeClr val="dk1">
                    <a:tint val="37000"/>
                    <a:satMod val="300000"/>
                  </a:schemeClr>
                </a:gs>
                <a:gs pos="100000">
                  <a:schemeClr val="dk1">
                    <a:tint val="15000"/>
                    <a:satMod val="350000"/>
                  </a:schemeClr>
                </a:gs>
              </a:gsLst>
            </a:gradFill>
            <a:ln>
              <a:solidFill>
                <a:schemeClr val="bg1">
                  <a:lumMod val="50000"/>
                </a:schemeClr>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nchor="ctr"/>
            <a:lstStyle/>
            <a:p>
              <a:pPr algn="ctr" defTabSz="844083" fontAlgn="base">
                <a:spcBef>
                  <a:spcPct val="0"/>
                </a:spcBef>
                <a:spcAft>
                  <a:spcPct val="0"/>
                </a:spcAft>
                <a:defRPr/>
              </a:pPr>
              <a:r>
                <a:rPr lang="nl-BE" sz="923" b="1" dirty="0">
                  <a:solidFill>
                    <a:srgbClr val="000000"/>
                  </a:solidFill>
                  <a:cs typeface="Arial" pitchFamily="34" charset="0"/>
                </a:rPr>
                <a:t>OCI</a:t>
              </a:r>
              <a:endParaRPr lang="en-US" sz="923" b="1" dirty="0">
                <a:solidFill>
                  <a:srgbClr val="000000"/>
                </a:solidFill>
                <a:cs typeface="Arial" pitchFamily="34" charset="0"/>
              </a:endParaRPr>
            </a:p>
          </p:txBody>
        </p:sp>
        <p:sp>
          <p:nvSpPr>
            <p:cNvPr id="223" name="Rectangle 222"/>
            <p:cNvSpPr/>
            <p:nvPr/>
          </p:nvSpPr>
          <p:spPr bwMode="auto">
            <a:xfrm>
              <a:off x="5174564" y="6104910"/>
              <a:ext cx="2033358" cy="265942"/>
            </a:xfrm>
            <a:prstGeom prst="rect">
              <a:avLst/>
            </a:prstGeom>
            <a:gradFill>
              <a:gsLst>
                <a:gs pos="0">
                  <a:schemeClr val="bg1">
                    <a:lumMod val="95000"/>
                  </a:schemeClr>
                </a:gs>
                <a:gs pos="35000">
                  <a:schemeClr val="dk1">
                    <a:tint val="37000"/>
                    <a:satMod val="300000"/>
                  </a:schemeClr>
                </a:gs>
                <a:gs pos="100000">
                  <a:schemeClr val="dk1">
                    <a:tint val="15000"/>
                    <a:satMod val="350000"/>
                  </a:schemeClr>
                </a:gs>
              </a:gsLst>
            </a:gradFill>
            <a:ln>
              <a:solidFill>
                <a:schemeClr val="bg1">
                  <a:lumMod val="50000"/>
                </a:schemeClr>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nchor="ctr"/>
            <a:lstStyle/>
            <a:p>
              <a:pPr algn="ctr" defTabSz="844083" fontAlgn="base">
                <a:spcBef>
                  <a:spcPct val="0"/>
                </a:spcBef>
                <a:spcAft>
                  <a:spcPct val="0"/>
                </a:spcAft>
                <a:defRPr/>
              </a:pPr>
              <a:endParaRPr lang="en-US" sz="923" b="1" dirty="0">
                <a:solidFill>
                  <a:srgbClr val="000000"/>
                </a:solidFill>
                <a:cs typeface="Arial" pitchFamily="34" charset="0"/>
              </a:endParaRPr>
            </a:p>
          </p:txBody>
        </p:sp>
        <p:sp>
          <p:nvSpPr>
            <p:cNvPr id="224" name="Rectangle 223"/>
            <p:cNvSpPr/>
            <p:nvPr/>
          </p:nvSpPr>
          <p:spPr bwMode="auto">
            <a:xfrm>
              <a:off x="5326365" y="6175048"/>
              <a:ext cx="2034325" cy="265942"/>
            </a:xfrm>
            <a:prstGeom prst="rect">
              <a:avLst/>
            </a:prstGeom>
            <a:gradFill>
              <a:gsLst>
                <a:gs pos="0">
                  <a:schemeClr val="bg1">
                    <a:lumMod val="95000"/>
                  </a:schemeClr>
                </a:gs>
                <a:gs pos="35000">
                  <a:schemeClr val="dk1">
                    <a:tint val="37000"/>
                    <a:satMod val="300000"/>
                  </a:schemeClr>
                </a:gs>
                <a:gs pos="100000">
                  <a:schemeClr val="dk1">
                    <a:tint val="15000"/>
                    <a:satMod val="350000"/>
                  </a:schemeClr>
                </a:gs>
              </a:gsLst>
            </a:gradFill>
            <a:ln>
              <a:solidFill>
                <a:schemeClr val="bg1">
                  <a:lumMod val="50000"/>
                </a:schemeClr>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nchor="ctr"/>
            <a:lstStyle/>
            <a:p>
              <a:pPr algn="ctr" defTabSz="844083" fontAlgn="base">
                <a:spcBef>
                  <a:spcPct val="0"/>
                </a:spcBef>
                <a:spcAft>
                  <a:spcPct val="0"/>
                </a:spcAft>
                <a:defRPr/>
              </a:pPr>
              <a:r>
                <a:rPr lang="nl-BE" sz="831" b="1" dirty="0">
                  <a:solidFill>
                    <a:srgbClr val="000000"/>
                  </a:solidFill>
                  <a:cs typeface="Arial" charset="0"/>
                </a:rPr>
                <a:t>Organismes de </a:t>
              </a:r>
              <a:r>
                <a:rPr lang="nl-BE" sz="831" b="1" dirty="0" err="1">
                  <a:solidFill>
                    <a:srgbClr val="000000"/>
                  </a:solidFill>
                  <a:cs typeface="Arial" charset="0"/>
                </a:rPr>
                <a:t>certification</a:t>
              </a:r>
              <a:r>
                <a:rPr lang="nl-BE" sz="831" b="1" dirty="0">
                  <a:solidFill>
                    <a:srgbClr val="000000"/>
                  </a:solidFill>
                  <a:cs typeface="Arial" charset="0"/>
                </a:rPr>
                <a:t> (OCI)</a:t>
              </a:r>
              <a:endParaRPr lang="en-US" sz="831" b="1" dirty="0">
                <a:solidFill>
                  <a:srgbClr val="000000"/>
                </a:solidFill>
                <a:cs typeface="Arial" charset="0"/>
              </a:endParaRPr>
            </a:p>
          </p:txBody>
        </p:sp>
      </p:grpSp>
      <p:sp>
        <p:nvSpPr>
          <p:cNvPr id="211" name="Rectangle 210"/>
          <p:cNvSpPr/>
          <p:nvPr/>
        </p:nvSpPr>
        <p:spPr bwMode="auto">
          <a:xfrm>
            <a:off x="852854" y="4665785"/>
            <a:ext cx="2375389" cy="592015"/>
          </a:xfrm>
          <a:prstGeom prst="rect">
            <a:avLst/>
          </a:prstGeom>
          <a:gradFill>
            <a:gsLst>
              <a:gs pos="0">
                <a:schemeClr val="bg1">
                  <a:lumMod val="95000"/>
                </a:schemeClr>
              </a:gs>
              <a:gs pos="35000">
                <a:schemeClr val="dk1">
                  <a:tint val="37000"/>
                  <a:satMod val="300000"/>
                </a:schemeClr>
              </a:gs>
              <a:gs pos="100000">
                <a:schemeClr val="dk1">
                  <a:tint val="15000"/>
                  <a:satMod val="350000"/>
                </a:schemeClr>
              </a:gs>
            </a:gsLst>
          </a:gradFill>
          <a:ln>
            <a:solidFill>
              <a:schemeClr val="bg1">
                <a:lumMod val="50000"/>
              </a:schemeClr>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63152" tIns="31577" rIns="63152" bIns="31577"/>
          <a:lstStyle/>
          <a:p>
            <a:pPr algn="ctr" defTabSz="844083" fontAlgn="base">
              <a:spcBef>
                <a:spcPct val="0"/>
              </a:spcBef>
              <a:spcAft>
                <a:spcPct val="0"/>
              </a:spcAft>
              <a:defRPr/>
            </a:pPr>
            <a:endParaRPr lang="en-US" sz="923" b="1" dirty="0">
              <a:solidFill>
                <a:srgbClr val="000000"/>
              </a:solidFill>
              <a:cs typeface="Arial" pitchFamily="34" charset="0"/>
            </a:endParaRPr>
          </a:p>
        </p:txBody>
      </p:sp>
      <p:cxnSp>
        <p:nvCxnSpPr>
          <p:cNvPr id="212" name="Elbow Connector 211"/>
          <p:cNvCxnSpPr>
            <a:stCxn id="224" idx="2"/>
          </p:cNvCxnSpPr>
          <p:nvPr/>
        </p:nvCxnSpPr>
        <p:spPr>
          <a:xfrm rot="16200000" flipH="1">
            <a:off x="3187945" y="5333268"/>
            <a:ext cx="290146" cy="848457"/>
          </a:xfrm>
          <a:prstGeom prst="bentConnector3">
            <a:avLst>
              <a:gd name="adj1" fmla="val 70356"/>
            </a:avLst>
          </a:prstGeom>
          <a:ln w="19050">
            <a:solidFill>
              <a:srgbClr val="0070C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3" name="Elbow Connector 212"/>
          <p:cNvCxnSpPr>
            <a:stCxn id="224" idx="2"/>
          </p:cNvCxnSpPr>
          <p:nvPr/>
        </p:nvCxnSpPr>
        <p:spPr>
          <a:xfrm rot="5400000">
            <a:off x="2291862" y="5285643"/>
            <a:ext cx="290146" cy="943708"/>
          </a:xfrm>
          <a:prstGeom prst="bentConnector3">
            <a:avLst>
              <a:gd name="adj1" fmla="val 70356"/>
            </a:avLst>
          </a:prstGeom>
          <a:ln w="19050">
            <a:solidFill>
              <a:srgbClr val="0070C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4" name="Rectangle 213"/>
          <p:cNvSpPr/>
          <p:nvPr/>
        </p:nvSpPr>
        <p:spPr bwMode="auto">
          <a:xfrm>
            <a:off x="905608" y="4720005"/>
            <a:ext cx="2384181" cy="592015"/>
          </a:xfrm>
          <a:prstGeom prst="rect">
            <a:avLst/>
          </a:prstGeom>
          <a:gradFill>
            <a:gsLst>
              <a:gs pos="0">
                <a:schemeClr val="bg1">
                  <a:lumMod val="95000"/>
                </a:schemeClr>
              </a:gs>
              <a:gs pos="35000">
                <a:schemeClr val="dk1">
                  <a:tint val="37000"/>
                  <a:satMod val="300000"/>
                </a:schemeClr>
              </a:gs>
              <a:gs pos="100000">
                <a:schemeClr val="dk1">
                  <a:tint val="15000"/>
                  <a:satMod val="350000"/>
                </a:schemeClr>
              </a:gs>
            </a:gsLst>
          </a:gradFill>
          <a:ln>
            <a:solidFill>
              <a:schemeClr val="bg1">
                <a:lumMod val="50000"/>
              </a:schemeClr>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63152" tIns="31577" rIns="63152" bIns="31577"/>
          <a:lstStyle/>
          <a:p>
            <a:pPr algn="ctr" defTabSz="844083" fontAlgn="base">
              <a:spcBef>
                <a:spcPct val="0"/>
              </a:spcBef>
              <a:spcAft>
                <a:spcPct val="0"/>
              </a:spcAft>
              <a:defRPr/>
            </a:pPr>
            <a:endParaRPr lang="en-US" sz="923" b="1" dirty="0">
              <a:solidFill>
                <a:srgbClr val="000000"/>
              </a:solidFill>
              <a:cs typeface="Arial" pitchFamily="34" charset="0"/>
            </a:endParaRPr>
          </a:p>
        </p:txBody>
      </p:sp>
      <p:sp>
        <p:nvSpPr>
          <p:cNvPr id="215" name="Rectangle 214"/>
          <p:cNvSpPr/>
          <p:nvPr/>
        </p:nvSpPr>
        <p:spPr bwMode="auto">
          <a:xfrm>
            <a:off x="967155" y="4774224"/>
            <a:ext cx="2382715" cy="590550"/>
          </a:xfrm>
          <a:prstGeom prst="rect">
            <a:avLst/>
          </a:prstGeom>
          <a:gradFill>
            <a:gsLst>
              <a:gs pos="0">
                <a:schemeClr val="bg1">
                  <a:lumMod val="95000"/>
                </a:schemeClr>
              </a:gs>
              <a:gs pos="35000">
                <a:schemeClr val="dk1">
                  <a:tint val="37000"/>
                  <a:satMod val="300000"/>
                </a:schemeClr>
              </a:gs>
              <a:gs pos="100000">
                <a:schemeClr val="dk1">
                  <a:tint val="15000"/>
                  <a:satMod val="350000"/>
                </a:schemeClr>
              </a:gs>
            </a:gsLst>
          </a:gradFill>
          <a:ln>
            <a:solidFill>
              <a:schemeClr val="bg1">
                <a:lumMod val="50000"/>
              </a:schemeClr>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63152" tIns="31577" rIns="63152" bIns="31577"/>
          <a:lstStyle/>
          <a:p>
            <a:pPr algn="ctr" defTabSz="844083" fontAlgn="base">
              <a:spcBef>
                <a:spcPct val="0"/>
              </a:spcBef>
              <a:spcAft>
                <a:spcPct val="0"/>
              </a:spcAft>
              <a:defRPr/>
            </a:pPr>
            <a:r>
              <a:rPr lang="nl-BE" sz="923" b="1" dirty="0" err="1">
                <a:solidFill>
                  <a:srgbClr val="000000"/>
                </a:solidFill>
                <a:cs typeface="Arial" pitchFamily="34" charset="0"/>
              </a:rPr>
              <a:t>Commission</a:t>
            </a:r>
            <a:r>
              <a:rPr lang="nl-BE" sz="923" b="1" dirty="0">
                <a:solidFill>
                  <a:srgbClr val="000000"/>
                </a:solidFill>
                <a:cs typeface="Arial" pitchFamily="34" charset="0"/>
              </a:rPr>
              <a:t> </a:t>
            </a:r>
            <a:r>
              <a:rPr lang="nl-BE" sz="923" b="1" dirty="0" err="1">
                <a:solidFill>
                  <a:srgbClr val="000000"/>
                </a:solidFill>
                <a:cs typeface="Arial" pitchFamily="34" charset="0"/>
              </a:rPr>
              <a:t>sectorielle</a:t>
            </a:r>
            <a:endParaRPr lang="en-US" sz="923" b="1" dirty="0">
              <a:solidFill>
                <a:srgbClr val="000000"/>
              </a:solidFill>
              <a:cs typeface="Arial" pitchFamily="34" charset="0"/>
            </a:endParaRPr>
          </a:p>
        </p:txBody>
      </p:sp>
      <p:grpSp>
        <p:nvGrpSpPr>
          <p:cNvPr id="15406" name="Group 40"/>
          <p:cNvGrpSpPr>
            <a:grpSpLocks/>
          </p:cNvGrpSpPr>
          <p:nvPr/>
        </p:nvGrpSpPr>
        <p:grpSpPr bwMode="auto">
          <a:xfrm>
            <a:off x="916209" y="4988169"/>
            <a:ext cx="2459350" cy="322385"/>
            <a:chOff x="2567079" y="1000108"/>
            <a:chExt cx="2874972" cy="428628"/>
          </a:xfrm>
        </p:grpSpPr>
        <p:sp>
          <p:nvSpPr>
            <p:cNvPr id="26" name="Rectangle 217"/>
            <p:cNvSpPr/>
            <p:nvPr/>
          </p:nvSpPr>
          <p:spPr bwMode="auto">
            <a:xfrm>
              <a:off x="2567079" y="1000108"/>
              <a:ext cx="773889" cy="428628"/>
            </a:xfrm>
            <a:prstGeom prst="rect">
              <a:avLst/>
            </a:prstGeom>
            <a:gradFill>
              <a:gsLst>
                <a:gs pos="0">
                  <a:schemeClr val="bg1">
                    <a:lumMod val="95000"/>
                  </a:schemeClr>
                </a:gs>
                <a:gs pos="35000">
                  <a:schemeClr val="dk1">
                    <a:tint val="37000"/>
                    <a:satMod val="300000"/>
                  </a:schemeClr>
                </a:gs>
                <a:gs pos="100000">
                  <a:schemeClr val="dk1">
                    <a:tint val="15000"/>
                    <a:satMod val="350000"/>
                  </a:schemeClr>
                </a:gs>
              </a:gsLst>
            </a:gradFill>
            <a:ln>
              <a:solidFill>
                <a:schemeClr val="bg1">
                  <a:lumMod val="50000"/>
                </a:schemeClr>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algn="ctr" defTabSz="844083" fontAlgn="base">
                <a:spcBef>
                  <a:spcPct val="0"/>
                </a:spcBef>
                <a:spcAft>
                  <a:spcPct val="0"/>
                </a:spcAft>
                <a:defRPr/>
              </a:pPr>
              <a:r>
                <a:rPr lang="nl-BE" sz="554" dirty="0" err="1">
                  <a:solidFill>
                    <a:srgbClr val="000000"/>
                  </a:solidFill>
                  <a:cs typeface="Arial" charset="0"/>
                </a:rPr>
                <a:t>Administrations</a:t>
              </a:r>
              <a:r>
                <a:rPr lang="nl-BE" sz="554" dirty="0">
                  <a:solidFill>
                    <a:srgbClr val="000000"/>
                  </a:solidFill>
                  <a:cs typeface="Arial" charset="0"/>
                </a:rPr>
                <a:t> </a:t>
              </a:r>
              <a:r>
                <a:rPr lang="nl-BE" sz="554" dirty="0" err="1">
                  <a:solidFill>
                    <a:srgbClr val="000000"/>
                  </a:solidFill>
                  <a:cs typeface="Arial" charset="0"/>
                </a:rPr>
                <a:t>publiques</a:t>
              </a:r>
              <a:endParaRPr lang="nl-BE" sz="554" dirty="0">
                <a:solidFill>
                  <a:srgbClr val="000000"/>
                </a:solidFill>
                <a:cs typeface="Arial" charset="0"/>
              </a:endParaRPr>
            </a:p>
            <a:p>
              <a:pPr algn="ctr" defTabSz="844083" fontAlgn="base">
                <a:spcBef>
                  <a:spcPct val="0"/>
                </a:spcBef>
                <a:spcAft>
                  <a:spcPct val="0"/>
                </a:spcAft>
                <a:defRPr/>
              </a:pPr>
              <a:r>
                <a:rPr lang="nl-BE" sz="554" dirty="0">
                  <a:solidFill>
                    <a:srgbClr val="000000"/>
                  </a:solidFill>
                  <a:cs typeface="Arial" charset="0"/>
                </a:rPr>
                <a:t>30 %</a:t>
              </a:r>
              <a:endParaRPr lang="en-US" sz="554" dirty="0">
                <a:solidFill>
                  <a:srgbClr val="000000"/>
                </a:solidFill>
                <a:cs typeface="Arial" charset="0"/>
              </a:endParaRPr>
            </a:p>
          </p:txBody>
        </p:sp>
        <p:sp>
          <p:nvSpPr>
            <p:cNvPr id="219" name="Rectangle 218"/>
            <p:cNvSpPr/>
            <p:nvPr/>
          </p:nvSpPr>
          <p:spPr bwMode="auto">
            <a:xfrm>
              <a:off x="3412915" y="1000108"/>
              <a:ext cx="642386" cy="428628"/>
            </a:xfrm>
            <a:prstGeom prst="rect">
              <a:avLst/>
            </a:prstGeom>
            <a:gradFill>
              <a:gsLst>
                <a:gs pos="0">
                  <a:schemeClr val="bg1">
                    <a:lumMod val="95000"/>
                  </a:schemeClr>
                </a:gs>
                <a:gs pos="35000">
                  <a:schemeClr val="dk1">
                    <a:tint val="37000"/>
                    <a:satMod val="300000"/>
                  </a:schemeClr>
                </a:gs>
                <a:gs pos="100000">
                  <a:schemeClr val="dk1">
                    <a:tint val="15000"/>
                    <a:satMod val="350000"/>
                  </a:schemeClr>
                </a:gs>
              </a:gsLst>
            </a:gradFill>
            <a:ln>
              <a:solidFill>
                <a:schemeClr val="bg1">
                  <a:lumMod val="50000"/>
                </a:schemeClr>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algn="ctr" defTabSz="844083" fontAlgn="base">
                <a:spcBef>
                  <a:spcPct val="0"/>
                </a:spcBef>
                <a:spcAft>
                  <a:spcPct val="0"/>
                </a:spcAft>
                <a:defRPr/>
              </a:pPr>
              <a:r>
                <a:rPr lang="nl-BE" sz="554" dirty="0" err="1">
                  <a:solidFill>
                    <a:srgbClr val="000000"/>
                  </a:solidFill>
                  <a:cs typeface="Arial" charset="0"/>
                </a:rPr>
                <a:t>Utilisateurs</a:t>
              </a:r>
              <a:r>
                <a:rPr lang="nl-BE" sz="554" dirty="0">
                  <a:solidFill>
                    <a:srgbClr val="000000"/>
                  </a:solidFill>
                  <a:cs typeface="Arial" charset="0"/>
                </a:rPr>
                <a:t> privés</a:t>
              </a:r>
            </a:p>
            <a:p>
              <a:pPr algn="ctr" defTabSz="844083" fontAlgn="base">
                <a:spcBef>
                  <a:spcPct val="0"/>
                </a:spcBef>
                <a:spcAft>
                  <a:spcPct val="0"/>
                </a:spcAft>
                <a:defRPr/>
              </a:pPr>
              <a:r>
                <a:rPr lang="nl-BE" sz="554" dirty="0">
                  <a:solidFill>
                    <a:srgbClr val="000000"/>
                  </a:solidFill>
                  <a:cs typeface="Arial" charset="0"/>
                </a:rPr>
                <a:t>30 %</a:t>
              </a:r>
              <a:endParaRPr lang="en-US" sz="554" dirty="0">
                <a:solidFill>
                  <a:srgbClr val="000000"/>
                </a:solidFill>
                <a:cs typeface="Arial" charset="0"/>
              </a:endParaRPr>
            </a:p>
          </p:txBody>
        </p:sp>
        <p:sp>
          <p:nvSpPr>
            <p:cNvPr id="220" name="Rectangle 219"/>
            <p:cNvSpPr/>
            <p:nvPr/>
          </p:nvSpPr>
          <p:spPr bwMode="auto">
            <a:xfrm>
              <a:off x="4127247" y="1000108"/>
              <a:ext cx="693188" cy="428628"/>
            </a:xfrm>
            <a:prstGeom prst="rect">
              <a:avLst/>
            </a:prstGeom>
            <a:gradFill>
              <a:gsLst>
                <a:gs pos="0">
                  <a:schemeClr val="bg1">
                    <a:lumMod val="95000"/>
                  </a:schemeClr>
                </a:gs>
                <a:gs pos="35000">
                  <a:schemeClr val="dk1">
                    <a:tint val="37000"/>
                    <a:satMod val="300000"/>
                  </a:schemeClr>
                </a:gs>
                <a:gs pos="100000">
                  <a:schemeClr val="dk1">
                    <a:tint val="15000"/>
                    <a:satMod val="350000"/>
                  </a:schemeClr>
                </a:gs>
              </a:gsLst>
            </a:gradFill>
            <a:ln>
              <a:solidFill>
                <a:schemeClr val="bg1">
                  <a:lumMod val="50000"/>
                </a:schemeClr>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algn="ctr" defTabSz="844083" fontAlgn="base">
                <a:spcBef>
                  <a:spcPct val="0"/>
                </a:spcBef>
                <a:spcAft>
                  <a:spcPct val="0"/>
                </a:spcAft>
                <a:defRPr/>
              </a:pPr>
              <a:r>
                <a:rPr lang="nl-BE" sz="554" dirty="0" err="1">
                  <a:solidFill>
                    <a:srgbClr val="000000"/>
                  </a:solidFill>
                  <a:cs typeface="Arial" charset="0"/>
                </a:rPr>
                <a:t>Producteurs</a:t>
              </a:r>
              <a:endParaRPr lang="nl-BE" sz="554" dirty="0">
                <a:solidFill>
                  <a:srgbClr val="000000"/>
                </a:solidFill>
                <a:cs typeface="Arial" charset="0"/>
              </a:endParaRPr>
            </a:p>
            <a:p>
              <a:pPr algn="ctr" defTabSz="844083" fontAlgn="base">
                <a:spcBef>
                  <a:spcPct val="0"/>
                </a:spcBef>
                <a:spcAft>
                  <a:spcPct val="0"/>
                </a:spcAft>
                <a:defRPr/>
              </a:pPr>
              <a:r>
                <a:rPr lang="nl-BE" sz="554" dirty="0">
                  <a:solidFill>
                    <a:srgbClr val="000000"/>
                  </a:solidFill>
                  <a:cs typeface="Arial" charset="0"/>
                </a:rPr>
                <a:t>30 %</a:t>
              </a:r>
              <a:endParaRPr lang="en-US" sz="554" dirty="0">
                <a:solidFill>
                  <a:srgbClr val="000000"/>
                </a:solidFill>
                <a:cs typeface="Arial" charset="0"/>
              </a:endParaRPr>
            </a:p>
          </p:txBody>
        </p:sp>
        <p:sp>
          <p:nvSpPr>
            <p:cNvPr id="221" name="Rectangle 220"/>
            <p:cNvSpPr/>
            <p:nvPr/>
          </p:nvSpPr>
          <p:spPr bwMode="auto">
            <a:xfrm>
              <a:off x="4898137" y="1000108"/>
              <a:ext cx="543914" cy="428628"/>
            </a:xfrm>
            <a:prstGeom prst="rect">
              <a:avLst/>
            </a:prstGeom>
            <a:gradFill>
              <a:gsLst>
                <a:gs pos="0">
                  <a:schemeClr val="bg1">
                    <a:lumMod val="95000"/>
                  </a:schemeClr>
                </a:gs>
                <a:gs pos="35000">
                  <a:schemeClr val="dk1">
                    <a:tint val="37000"/>
                    <a:satMod val="300000"/>
                  </a:schemeClr>
                </a:gs>
                <a:gs pos="100000">
                  <a:schemeClr val="dk1">
                    <a:tint val="15000"/>
                    <a:satMod val="350000"/>
                  </a:schemeClr>
                </a:gs>
              </a:gsLst>
            </a:gradFill>
            <a:ln>
              <a:solidFill>
                <a:schemeClr val="bg1">
                  <a:lumMod val="50000"/>
                </a:schemeClr>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algn="ctr" defTabSz="844083" fontAlgn="base">
                <a:spcBef>
                  <a:spcPct val="0"/>
                </a:spcBef>
                <a:spcAft>
                  <a:spcPct val="0"/>
                </a:spcAft>
                <a:defRPr/>
              </a:pPr>
              <a:r>
                <a:rPr lang="nl-BE" sz="554" dirty="0">
                  <a:solidFill>
                    <a:srgbClr val="000000"/>
                  </a:solidFill>
                  <a:cs typeface="Arial" charset="0"/>
                </a:rPr>
                <a:t>Experts</a:t>
              </a:r>
            </a:p>
            <a:p>
              <a:pPr algn="ctr" defTabSz="844083" fontAlgn="base">
                <a:spcBef>
                  <a:spcPct val="0"/>
                </a:spcBef>
                <a:spcAft>
                  <a:spcPct val="0"/>
                </a:spcAft>
                <a:defRPr/>
              </a:pPr>
              <a:endParaRPr lang="nl-BE" sz="554" dirty="0">
                <a:solidFill>
                  <a:srgbClr val="000000"/>
                </a:solidFill>
                <a:cs typeface="Arial" charset="0"/>
              </a:endParaRPr>
            </a:p>
            <a:p>
              <a:pPr algn="ctr" defTabSz="844083" fontAlgn="base">
                <a:spcBef>
                  <a:spcPct val="0"/>
                </a:spcBef>
                <a:spcAft>
                  <a:spcPct val="0"/>
                </a:spcAft>
                <a:defRPr/>
              </a:pPr>
              <a:r>
                <a:rPr lang="nl-BE" sz="554" dirty="0">
                  <a:solidFill>
                    <a:srgbClr val="000000"/>
                  </a:solidFill>
                  <a:cs typeface="Arial" charset="0"/>
                </a:rPr>
                <a:t>10 %</a:t>
              </a:r>
              <a:endParaRPr lang="en-US" sz="554" dirty="0">
                <a:solidFill>
                  <a:srgbClr val="000000"/>
                </a:solidFill>
                <a:cs typeface="Arial" charset="0"/>
              </a:endParaRPr>
            </a:p>
          </p:txBody>
        </p:sp>
      </p:grpSp>
      <p:sp>
        <p:nvSpPr>
          <p:cNvPr id="102" name="Rectangle 101"/>
          <p:cNvSpPr/>
          <p:nvPr/>
        </p:nvSpPr>
        <p:spPr bwMode="auto">
          <a:xfrm>
            <a:off x="3509597" y="4692162"/>
            <a:ext cx="1069731" cy="492369"/>
          </a:xfrm>
          <a:prstGeom prst="rect">
            <a:avLst/>
          </a:prstGeom>
          <a:gradFill>
            <a:gsLst>
              <a:gs pos="0">
                <a:schemeClr val="bg1">
                  <a:lumMod val="95000"/>
                </a:schemeClr>
              </a:gs>
              <a:gs pos="35000">
                <a:schemeClr val="dk1">
                  <a:tint val="37000"/>
                  <a:satMod val="300000"/>
                </a:schemeClr>
              </a:gs>
              <a:gs pos="100000">
                <a:schemeClr val="dk1">
                  <a:tint val="15000"/>
                  <a:satMod val="350000"/>
                </a:schemeClr>
              </a:gs>
            </a:gsLst>
          </a:gradFill>
          <a:ln>
            <a:solidFill>
              <a:schemeClr val="bg1">
                <a:lumMod val="50000"/>
              </a:schemeClr>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63152" tIns="31577" rIns="63152" bIns="31577"/>
          <a:lstStyle/>
          <a:p>
            <a:pPr algn="ctr" defTabSz="844083" fontAlgn="base">
              <a:spcBef>
                <a:spcPct val="0"/>
              </a:spcBef>
              <a:spcAft>
                <a:spcPct val="0"/>
              </a:spcAft>
              <a:defRPr/>
            </a:pPr>
            <a:endParaRPr lang="en-US" sz="923" b="1" dirty="0">
              <a:solidFill>
                <a:srgbClr val="000000"/>
              </a:solidFill>
              <a:cs typeface="Arial" pitchFamily="34" charset="0"/>
            </a:endParaRPr>
          </a:p>
        </p:txBody>
      </p:sp>
      <p:sp>
        <p:nvSpPr>
          <p:cNvPr id="103" name="Rectangle 102"/>
          <p:cNvSpPr/>
          <p:nvPr/>
        </p:nvSpPr>
        <p:spPr bwMode="auto">
          <a:xfrm>
            <a:off x="3563816" y="4737589"/>
            <a:ext cx="1069731" cy="490903"/>
          </a:xfrm>
          <a:prstGeom prst="rect">
            <a:avLst/>
          </a:prstGeom>
          <a:gradFill>
            <a:gsLst>
              <a:gs pos="0">
                <a:schemeClr val="bg1">
                  <a:lumMod val="95000"/>
                </a:schemeClr>
              </a:gs>
              <a:gs pos="35000">
                <a:schemeClr val="dk1">
                  <a:tint val="37000"/>
                  <a:satMod val="300000"/>
                </a:schemeClr>
              </a:gs>
              <a:gs pos="100000">
                <a:schemeClr val="dk1">
                  <a:tint val="15000"/>
                  <a:satMod val="350000"/>
                </a:schemeClr>
              </a:gs>
            </a:gsLst>
          </a:gradFill>
          <a:ln>
            <a:solidFill>
              <a:schemeClr val="bg1">
                <a:lumMod val="50000"/>
              </a:schemeClr>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63152" tIns="31577" rIns="63152" bIns="31577"/>
          <a:lstStyle/>
          <a:p>
            <a:pPr algn="ctr" defTabSz="844083" fontAlgn="base">
              <a:spcBef>
                <a:spcPct val="0"/>
              </a:spcBef>
              <a:spcAft>
                <a:spcPct val="0"/>
              </a:spcAft>
              <a:defRPr/>
            </a:pPr>
            <a:endParaRPr lang="en-US" sz="923" b="1" dirty="0">
              <a:solidFill>
                <a:srgbClr val="000000"/>
              </a:solidFill>
              <a:cs typeface="Arial" pitchFamily="34" charset="0"/>
            </a:endParaRPr>
          </a:p>
        </p:txBody>
      </p:sp>
      <p:sp>
        <p:nvSpPr>
          <p:cNvPr id="105" name="Rectangle 104"/>
          <p:cNvSpPr/>
          <p:nvPr/>
        </p:nvSpPr>
        <p:spPr bwMode="auto">
          <a:xfrm>
            <a:off x="3616570" y="4781551"/>
            <a:ext cx="1069731" cy="492369"/>
          </a:xfrm>
          <a:prstGeom prst="rect">
            <a:avLst/>
          </a:prstGeom>
          <a:gradFill>
            <a:gsLst>
              <a:gs pos="0">
                <a:schemeClr val="bg1">
                  <a:lumMod val="95000"/>
                </a:schemeClr>
              </a:gs>
              <a:gs pos="35000">
                <a:schemeClr val="dk1">
                  <a:tint val="37000"/>
                  <a:satMod val="300000"/>
                </a:schemeClr>
              </a:gs>
              <a:gs pos="100000">
                <a:schemeClr val="dk1">
                  <a:tint val="15000"/>
                  <a:satMod val="350000"/>
                </a:schemeClr>
              </a:gs>
            </a:gsLst>
          </a:gradFill>
          <a:ln>
            <a:solidFill>
              <a:schemeClr val="bg1">
                <a:lumMod val="50000"/>
              </a:schemeClr>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63152" tIns="31577" rIns="63152" bIns="31577"/>
          <a:lstStyle/>
          <a:p>
            <a:pPr algn="ctr" defTabSz="844083" fontAlgn="base">
              <a:spcBef>
                <a:spcPct val="0"/>
              </a:spcBef>
              <a:spcAft>
                <a:spcPct val="0"/>
              </a:spcAft>
              <a:defRPr/>
            </a:pPr>
            <a:r>
              <a:rPr lang="nl-BE" sz="738" b="1" dirty="0">
                <a:solidFill>
                  <a:srgbClr val="000000"/>
                </a:solidFill>
                <a:cs typeface="Arial" charset="0"/>
              </a:rPr>
              <a:t>Organisme </a:t>
            </a:r>
            <a:r>
              <a:rPr lang="nl-BE" sz="738" b="1" dirty="0" err="1">
                <a:solidFill>
                  <a:srgbClr val="000000"/>
                </a:solidFill>
                <a:cs typeface="Arial" charset="0"/>
              </a:rPr>
              <a:t>impartial</a:t>
            </a:r>
            <a:endParaRPr lang="en-US" sz="738" b="1" dirty="0">
              <a:solidFill>
                <a:srgbClr val="000000"/>
              </a:solidFill>
              <a:cs typeface="Arial" charset="0"/>
            </a:endParaRPr>
          </a:p>
        </p:txBody>
      </p:sp>
      <p:sp>
        <p:nvSpPr>
          <p:cNvPr id="106" name="Rectangle 105"/>
          <p:cNvSpPr/>
          <p:nvPr/>
        </p:nvSpPr>
        <p:spPr bwMode="auto">
          <a:xfrm>
            <a:off x="3670790" y="5139105"/>
            <a:ext cx="962757" cy="89388"/>
          </a:xfrm>
          <a:prstGeom prst="rect">
            <a:avLst/>
          </a:prstGeom>
          <a:gradFill>
            <a:gsLst>
              <a:gs pos="0">
                <a:srgbClr val="D6B19C"/>
              </a:gs>
              <a:gs pos="30000">
                <a:srgbClr val="D49E6C"/>
              </a:gs>
              <a:gs pos="70000">
                <a:srgbClr val="A65528"/>
              </a:gs>
              <a:gs pos="100000">
                <a:srgbClr val="663012"/>
              </a:gs>
            </a:gsLst>
            <a:lin ang="5400000" scaled="0"/>
          </a:gradFill>
          <a:ln cap="rnd">
            <a:solidFill>
              <a:schemeClr val="tx1">
                <a:lumMod val="75000"/>
                <a:lumOff val="25000"/>
              </a:schemeClr>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63152" tIns="31577" rIns="63152" bIns="31577" anchor="ctr"/>
          <a:lstStyle/>
          <a:p>
            <a:pPr algn="ctr" defTabSz="844083" fontAlgn="base">
              <a:spcBef>
                <a:spcPct val="0"/>
              </a:spcBef>
              <a:spcAft>
                <a:spcPct val="0"/>
              </a:spcAft>
              <a:defRPr/>
            </a:pPr>
            <a:r>
              <a:rPr lang="nl-BE" sz="462" dirty="0" err="1">
                <a:solidFill>
                  <a:srgbClr val="FFFFFF"/>
                </a:solidFill>
                <a:cs typeface="Arial" charset="0"/>
              </a:rPr>
              <a:t>Système</a:t>
            </a:r>
            <a:r>
              <a:rPr lang="nl-BE" sz="462" dirty="0">
                <a:solidFill>
                  <a:srgbClr val="FFFFFF"/>
                </a:solidFill>
                <a:cs typeface="Arial" charset="0"/>
              </a:rPr>
              <a:t> </a:t>
            </a:r>
            <a:r>
              <a:rPr lang="nl-BE" sz="462" dirty="0" err="1">
                <a:solidFill>
                  <a:srgbClr val="FFFFFF"/>
                </a:solidFill>
                <a:cs typeface="Arial" charset="0"/>
              </a:rPr>
              <a:t>opérationnel</a:t>
            </a:r>
            <a:endParaRPr lang="en-US" sz="462" dirty="0">
              <a:solidFill>
                <a:srgbClr val="FFFFFF"/>
              </a:solidFill>
              <a:cs typeface="Arial" charset="0"/>
            </a:endParaRPr>
          </a:p>
        </p:txBody>
      </p:sp>
      <p:sp>
        <p:nvSpPr>
          <p:cNvPr id="27" name="Rectangle 107"/>
          <p:cNvSpPr/>
          <p:nvPr/>
        </p:nvSpPr>
        <p:spPr bwMode="auto">
          <a:xfrm>
            <a:off x="3642946" y="5024805"/>
            <a:ext cx="962758" cy="89388"/>
          </a:xfrm>
          <a:prstGeom prst="rect">
            <a:avLst/>
          </a:prstGeom>
          <a:gradFill>
            <a:gsLst>
              <a:gs pos="0">
                <a:srgbClr val="D6B19C"/>
              </a:gs>
              <a:gs pos="30000">
                <a:srgbClr val="D49E6C"/>
              </a:gs>
              <a:gs pos="70000">
                <a:srgbClr val="A65528"/>
              </a:gs>
              <a:gs pos="100000">
                <a:srgbClr val="663012"/>
              </a:gs>
            </a:gsLst>
            <a:lin ang="5400000" scaled="0"/>
          </a:gradFill>
          <a:ln cap="rnd">
            <a:solidFill>
              <a:schemeClr val="tx1">
                <a:lumMod val="75000"/>
                <a:lumOff val="25000"/>
              </a:schemeClr>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63152" tIns="31577" rIns="63152" bIns="31577" anchor="ctr"/>
          <a:lstStyle/>
          <a:p>
            <a:pPr algn="ctr" defTabSz="844083" fontAlgn="base">
              <a:spcBef>
                <a:spcPct val="0"/>
              </a:spcBef>
              <a:spcAft>
                <a:spcPct val="0"/>
              </a:spcAft>
              <a:defRPr/>
            </a:pPr>
            <a:r>
              <a:rPr lang="nl-BE" sz="923" b="1" dirty="0" err="1">
                <a:solidFill>
                  <a:srgbClr val="FFFFFF"/>
                </a:solidFill>
                <a:cs typeface="Arial" pitchFamily="34" charset="0"/>
              </a:rPr>
              <a:t>Administration</a:t>
            </a:r>
            <a:endParaRPr lang="nl-BE" sz="923" b="1" dirty="0">
              <a:solidFill>
                <a:srgbClr val="FFFFFF"/>
              </a:solidFill>
              <a:cs typeface="Arial" pitchFamily="34" charset="0"/>
            </a:endParaRPr>
          </a:p>
        </p:txBody>
      </p:sp>
      <p:grpSp>
        <p:nvGrpSpPr>
          <p:cNvPr id="15412" name="Group 176"/>
          <p:cNvGrpSpPr>
            <a:grpSpLocks/>
          </p:cNvGrpSpPr>
          <p:nvPr/>
        </p:nvGrpSpPr>
        <p:grpSpPr bwMode="auto">
          <a:xfrm>
            <a:off x="5635504" y="6087207"/>
            <a:ext cx="3243263" cy="199956"/>
            <a:chOff x="4556699" y="7658120"/>
            <a:chExt cx="2844233" cy="886179"/>
          </a:xfrm>
        </p:grpSpPr>
        <p:sp>
          <p:nvSpPr>
            <p:cNvPr id="225" name="Rectangle 224"/>
            <p:cNvSpPr/>
            <p:nvPr/>
          </p:nvSpPr>
          <p:spPr bwMode="auto">
            <a:xfrm>
              <a:off x="4556699" y="7658120"/>
              <a:ext cx="1398984" cy="886179"/>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a:headEnd/>
              <a:tailEn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ctr" defTabSz="844083" fontAlgn="base">
                <a:spcBef>
                  <a:spcPct val="0"/>
                </a:spcBef>
                <a:spcAft>
                  <a:spcPct val="0"/>
                </a:spcAft>
                <a:defRPr/>
              </a:pPr>
              <a:endParaRPr lang="nl-BE" sz="923" b="1" dirty="0">
                <a:solidFill>
                  <a:srgbClr val="000000"/>
                </a:solidFill>
                <a:cs typeface="Arial" pitchFamily="34" charset="0"/>
              </a:endParaRPr>
            </a:p>
            <a:p>
              <a:pPr algn="ctr" defTabSz="844083" fontAlgn="base">
                <a:spcBef>
                  <a:spcPct val="0"/>
                </a:spcBef>
                <a:spcAft>
                  <a:spcPct val="0"/>
                </a:spcAft>
                <a:defRPr/>
              </a:pPr>
              <a:endParaRPr lang="nl-BE" sz="923" b="1" dirty="0">
                <a:solidFill>
                  <a:srgbClr val="000000"/>
                </a:solidFill>
                <a:cs typeface="Arial" pitchFamily="34" charset="0"/>
              </a:endParaRPr>
            </a:p>
            <a:p>
              <a:pPr algn="ctr" defTabSz="844083" fontAlgn="base">
                <a:spcBef>
                  <a:spcPct val="0"/>
                </a:spcBef>
                <a:spcAft>
                  <a:spcPct val="0"/>
                </a:spcAft>
                <a:defRPr/>
              </a:pPr>
              <a:endParaRPr lang="nl-BE" sz="923" b="1" dirty="0">
                <a:solidFill>
                  <a:srgbClr val="000000"/>
                </a:solidFill>
                <a:cs typeface="Arial" pitchFamily="34" charset="0"/>
              </a:endParaRPr>
            </a:p>
            <a:p>
              <a:pPr defTabSz="844083" fontAlgn="base">
                <a:spcBef>
                  <a:spcPct val="0"/>
                </a:spcBef>
                <a:spcAft>
                  <a:spcPct val="0"/>
                </a:spcAft>
                <a:defRPr/>
              </a:pPr>
              <a:r>
                <a:rPr lang="nl-BE" sz="923" b="1" dirty="0">
                  <a:solidFill>
                    <a:srgbClr val="000000"/>
                  </a:solidFill>
                </a:rPr>
                <a:t>Organismes </a:t>
              </a:r>
              <a:r>
                <a:rPr lang="nl-BE" sz="923" b="1" dirty="0" err="1">
                  <a:solidFill>
                    <a:srgbClr val="000000"/>
                  </a:solidFill>
                </a:rPr>
                <a:t>d’inspection</a:t>
              </a:r>
              <a:r>
                <a:rPr lang="nl-BE" sz="923" b="1" dirty="0">
                  <a:solidFill>
                    <a:srgbClr val="000000"/>
                  </a:solidFill>
                </a:rPr>
                <a:t> </a:t>
              </a:r>
              <a:endParaRPr lang="en-US" sz="923" dirty="0">
                <a:solidFill>
                  <a:srgbClr val="000000"/>
                </a:solidFill>
              </a:endParaRPr>
            </a:p>
            <a:p>
              <a:pPr algn="ctr" defTabSz="844083" fontAlgn="base">
                <a:spcBef>
                  <a:spcPct val="0"/>
                </a:spcBef>
                <a:spcAft>
                  <a:spcPct val="0"/>
                </a:spcAft>
                <a:defRPr/>
              </a:pPr>
              <a:endParaRPr lang="nl-BE" sz="923" b="1" dirty="0">
                <a:solidFill>
                  <a:srgbClr val="000000"/>
                </a:solidFill>
                <a:cs typeface="Arial" pitchFamily="34" charset="0"/>
              </a:endParaRPr>
            </a:p>
            <a:p>
              <a:pPr algn="ctr" defTabSz="844083" fontAlgn="base">
                <a:spcBef>
                  <a:spcPct val="0"/>
                </a:spcBef>
                <a:spcAft>
                  <a:spcPct val="0"/>
                </a:spcAft>
                <a:defRPr/>
              </a:pPr>
              <a:endParaRPr lang="nl-BE" sz="923" b="1" dirty="0">
                <a:solidFill>
                  <a:srgbClr val="000000"/>
                </a:solidFill>
                <a:cs typeface="Arial" pitchFamily="34" charset="0"/>
              </a:endParaRPr>
            </a:p>
            <a:p>
              <a:pPr algn="ctr" defTabSz="844083" fontAlgn="base">
                <a:spcBef>
                  <a:spcPct val="0"/>
                </a:spcBef>
                <a:spcAft>
                  <a:spcPct val="0"/>
                </a:spcAft>
                <a:defRPr/>
              </a:pPr>
              <a:endParaRPr lang="nl-BE" sz="923" b="1" dirty="0">
                <a:solidFill>
                  <a:srgbClr val="000000"/>
                </a:solidFill>
                <a:cs typeface="Arial" pitchFamily="34" charset="0"/>
              </a:endParaRPr>
            </a:p>
          </p:txBody>
        </p:sp>
        <p:sp>
          <p:nvSpPr>
            <p:cNvPr id="226" name="Rectangle 225"/>
            <p:cNvSpPr/>
            <p:nvPr/>
          </p:nvSpPr>
          <p:spPr bwMode="auto">
            <a:xfrm>
              <a:off x="6186519" y="7658120"/>
              <a:ext cx="1214413" cy="714383"/>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a:headEnd/>
              <a:tailEn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ctr" defTabSz="844083" fontAlgn="base">
                <a:spcBef>
                  <a:spcPct val="0"/>
                </a:spcBef>
                <a:spcAft>
                  <a:spcPct val="0"/>
                </a:spcAft>
                <a:defRPr/>
              </a:pPr>
              <a:endParaRPr lang="nl-BE" sz="923" b="1" dirty="0">
                <a:solidFill>
                  <a:srgbClr val="000000"/>
                </a:solidFill>
                <a:cs typeface="Arial" pitchFamily="34" charset="0"/>
              </a:endParaRPr>
            </a:p>
            <a:p>
              <a:pPr algn="ctr" defTabSz="844083" fontAlgn="base">
                <a:spcBef>
                  <a:spcPct val="0"/>
                </a:spcBef>
                <a:spcAft>
                  <a:spcPct val="0"/>
                </a:spcAft>
                <a:defRPr/>
              </a:pPr>
              <a:endParaRPr lang="nl-BE" sz="923" b="1" dirty="0">
                <a:solidFill>
                  <a:srgbClr val="000000"/>
                </a:solidFill>
                <a:cs typeface="Arial" pitchFamily="34" charset="0"/>
              </a:endParaRPr>
            </a:p>
            <a:p>
              <a:pPr algn="ctr" defTabSz="844083" fontAlgn="base">
                <a:spcBef>
                  <a:spcPct val="0"/>
                </a:spcBef>
                <a:spcAft>
                  <a:spcPct val="0"/>
                </a:spcAft>
                <a:defRPr/>
              </a:pPr>
              <a:endParaRPr lang="nl-BE" sz="923" b="1" dirty="0">
                <a:solidFill>
                  <a:srgbClr val="000000"/>
                </a:solidFill>
                <a:cs typeface="Arial" pitchFamily="34" charset="0"/>
              </a:endParaRPr>
            </a:p>
            <a:p>
              <a:pPr algn="ctr" defTabSz="844083" fontAlgn="base">
                <a:spcBef>
                  <a:spcPct val="0"/>
                </a:spcBef>
                <a:spcAft>
                  <a:spcPct val="0"/>
                </a:spcAft>
                <a:defRPr/>
              </a:pPr>
              <a:r>
                <a:rPr lang="nl-BE" sz="923" b="1" dirty="0" err="1">
                  <a:solidFill>
                    <a:srgbClr val="000000"/>
                  </a:solidFill>
                  <a:cs typeface="Arial" pitchFamily="34" charset="0"/>
                </a:rPr>
                <a:t>Laboratoires</a:t>
              </a:r>
              <a:endParaRPr lang="nl-BE" sz="923" b="1" dirty="0">
                <a:solidFill>
                  <a:srgbClr val="000000"/>
                </a:solidFill>
                <a:cs typeface="Arial" pitchFamily="34" charset="0"/>
              </a:endParaRPr>
            </a:p>
            <a:p>
              <a:pPr algn="ctr" defTabSz="844083" fontAlgn="base">
                <a:spcBef>
                  <a:spcPct val="0"/>
                </a:spcBef>
                <a:spcAft>
                  <a:spcPct val="0"/>
                </a:spcAft>
                <a:defRPr/>
              </a:pPr>
              <a:endParaRPr lang="nl-BE" sz="923" b="1" dirty="0">
                <a:solidFill>
                  <a:srgbClr val="000000"/>
                </a:solidFill>
                <a:cs typeface="Arial" pitchFamily="34" charset="0"/>
              </a:endParaRPr>
            </a:p>
            <a:p>
              <a:pPr algn="ctr" defTabSz="844083" fontAlgn="base">
                <a:spcBef>
                  <a:spcPct val="0"/>
                </a:spcBef>
                <a:spcAft>
                  <a:spcPct val="0"/>
                </a:spcAft>
                <a:defRPr/>
              </a:pPr>
              <a:endParaRPr lang="nl-BE" sz="923" b="1" dirty="0">
                <a:solidFill>
                  <a:srgbClr val="000000"/>
                </a:solidFill>
                <a:cs typeface="Arial" pitchFamily="34" charset="0"/>
              </a:endParaRPr>
            </a:p>
            <a:p>
              <a:pPr algn="ctr" defTabSz="844083" fontAlgn="base">
                <a:spcBef>
                  <a:spcPct val="0"/>
                </a:spcBef>
                <a:spcAft>
                  <a:spcPct val="0"/>
                </a:spcAft>
                <a:defRPr/>
              </a:pPr>
              <a:endParaRPr lang="nl-BE" sz="923" b="1" dirty="0">
                <a:solidFill>
                  <a:srgbClr val="000000"/>
                </a:solidFill>
                <a:cs typeface="Arial" pitchFamily="34" charset="0"/>
              </a:endParaRPr>
            </a:p>
          </p:txBody>
        </p:sp>
      </p:grpSp>
      <p:cxnSp>
        <p:nvCxnSpPr>
          <p:cNvPr id="28" name="Elbow Connector 211"/>
          <p:cNvCxnSpPr>
            <a:stCxn id="224" idx="2"/>
            <a:endCxn id="226" idx="0"/>
          </p:cNvCxnSpPr>
          <p:nvPr/>
        </p:nvCxnSpPr>
        <p:spPr>
          <a:xfrm rot="16200000" flipH="1">
            <a:off x="7443421" y="5476876"/>
            <a:ext cx="290146" cy="848457"/>
          </a:xfrm>
          <a:prstGeom prst="bentConnector3">
            <a:avLst>
              <a:gd name="adj1" fmla="val 70356"/>
            </a:avLst>
          </a:prstGeom>
          <a:ln w="19050">
            <a:solidFill>
              <a:srgbClr val="0070C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9" name="Elbow Connector 212"/>
          <p:cNvCxnSpPr>
            <a:stCxn id="224" idx="2"/>
            <a:endCxn id="225" idx="0"/>
          </p:cNvCxnSpPr>
          <p:nvPr/>
        </p:nvCxnSpPr>
        <p:spPr>
          <a:xfrm rot="16200000" flipH="1">
            <a:off x="4433567" y="4087645"/>
            <a:ext cx="474785" cy="3524341"/>
          </a:xfrm>
          <a:prstGeom prst="bentConnector3">
            <a:avLst>
              <a:gd name="adj1" fmla="val 50000"/>
            </a:avLst>
          </a:prstGeom>
          <a:ln w="19050">
            <a:solidFill>
              <a:srgbClr val="0070C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8" name="Rectangle 217"/>
          <p:cNvSpPr/>
          <p:nvPr/>
        </p:nvSpPr>
        <p:spPr bwMode="auto">
          <a:xfrm>
            <a:off x="5436096" y="4957397"/>
            <a:ext cx="598220" cy="265234"/>
          </a:xfrm>
          <a:prstGeom prst="rect">
            <a:avLst/>
          </a:prstGeom>
          <a:gradFill>
            <a:gsLst>
              <a:gs pos="0">
                <a:schemeClr val="bg1">
                  <a:lumMod val="95000"/>
                </a:schemeClr>
              </a:gs>
              <a:gs pos="35000">
                <a:schemeClr val="dk1">
                  <a:tint val="37000"/>
                  <a:satMod val="300000"/>
                </a:schemeClr>
              </a:gs>
              <a:gs pos="100000">
                <a:schemeClr val="dk1">
                  <a:tint val="15000"/>
                  <a:satMod val="350000"/>
                </a:schemeClr>
              </a:gs>
            </a:gsLst>
          </a:gradFill>
          <a:ln>
            <a:solidFill>
              <a:schemeClr val="bg1">
                <a:lumMod val="50000"/>
              </a:schemeClr>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algn="ctr" defTabSz="844083" fontAlgn="base">
              <a:spcBef>
                <a:spcPct val="0"/>
              </a:spcBef>
              <a:spcAft>
                <a:spcPct val="0"/>
              </a:spcAft>
              <a:defRPr/>
            </a:pPr>
            <a:r>
              <a:rPr lang="nl-BE" sz="462" dirty="0" err="1">
                <a:solidFill>
                  <a:srgbClr val="000000"/>
                </a:solidFill>
                <a:cs typeface="Arial" charset="0"/>
              </a:rPr>
              <a:t>Administrations</a:t>
            </a:r>
            <a:r>
              <a:rPr lang="nl-BE" sz="462" dirty="0">
                <a:solidFill>
                  <a:srgbClr val="000000"/>
                </a:solidFill>
                <a:cs typeface="Arial" charset="0"/>
              </a:rPr>
              <a:t> </a:t>
            </a:r>
            <a:r>
              <a:rPr lang="nl-BE" sz="462" dirty="0" err="1">
                <a:solidFill>
                  <a:srgbClr val="000000"/>
                </a:solidFill>
                <a:cs typeface="Arial" charset="0"/>
              </a:rPr>
              <a:t>publiques</a:t>
            </a:r>
            <a:endParaRPr lang="nl-BE" sz="462" dirty="0">
              <a:solidFill>
                <a:srgbClr val="000000"/>
              </a:solidFill>
              <a:cs typeface="Arial" charset="0"/>
            </a:endParaRPr>
          </a:p>
          <a:p>
            <a:pPr algn="ctr" defTabSz="844083" fontAlgn="base">
              <a:spcBef>
                <a:spcPct val="0"/>
              </a:spcBef>
              <a:spcAft>
                <a:spcPct val="0"/>
              </a:spcAft>
              <a:defRPr/>
            </a:pPr>
            <a:r>
              <a:rPr lang="nl-BE" sz="462" dirty="0">
                <a:solidFill>
                  <a:srgbClr val="000000"/>
                </a:solidFill>
                <a:cs typeface="Arial" charset="0"/>
              </a:rPr>
              <a:t>30 %</a:t>
            </a:r>
            <a:endParaRPr lang="en-US" sz="462" dirty="0">
              <a:solidFill>
                <a:srgbClr val="000000"/>
              </a:solidFill>
              <a:cs typeface="Arial" charset="0"/>
            </a:endParaRPr>
          </a:p>
        </p:txBody>
      </p:sp>
      <p:sp>
        <p:nvSpPr>
          <p:cNvPr id="30" name="Rectangle 217"/>
          <p:cNvSpPr/>
          <p:nvPr/>
        </p:nvSpPr>
        <p:spPr bwMode="auto">
          <a:xfrm>
            <a:off x="6100786" y="4957786"/>
            <a:ext cx="531751" cy="265234"/>
          </a:xfrm>
          <a:prstGeom prst="rect">
            <a:avLst/>
          </a:prstGeom>
          <a:gradFill>
            <a:gsLst>
              <a:gs pos="0">
                <a:schemeClr val="bg1">
                  <a:lumMod val="95000"/>
                </a:schemeClr>
              </a:gs>
              <a:gs pos="35000">
                <a:schemeClr val="dk1">
                  <a:tint val="37000"/>
                  <a:satMod val="300000"/>
                </a:schemeClr>
              </a:gs>
              <a:gs pos="100000">
                <a:schemeClr val="dk1">
                  <a:tint val="15000"/>
                  <a:satMod val="350000"/>
                </a:schemeClr>
              </a:gs>
            </a:gsLst>
          </a:gradFill>
          <a:ln>
            <a:solidFill>
              <a:schemeClr val="bg1">
                <a:lumMod val="50000"/>
              </a:schemeClr>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algn="ctr" defTabSz="844083" fontAlgn="base">
              <a:spcBef>
                <a:spcPct val="0"/>
              </a:spcBef>
              <a:spcAft>
                <a:spcPct val="0"/>
              </a:spcAft>
              <a:defRPr/>
            </a:pPr>
            <a:r>
              <a:rPr lang="nl-BE" sz="462" dirty="0" err="1">
                <a:solidFill>
                  <a:srgbClr val="000000"/>
                </a:solidFill>
                <a:cs typeface="Arial" charset="0"/>
              </a:rPr>
              <a:t>Utilisateurs</a:t>
            </a:r>
            <a:r>
              <a:rPr lang="nl-BE" sz="462" dirty="0">
                <a:solidFill>
                  <a:srgbClr val="000000"/>
                </a:solidFill>
                <a:cs typeface="Arial" charset="0"/>
              </a:rPr>
              <a:t> privés</a:t>
            </a:r>
          </a:p>
          <a:p>
            <a:pPr algn="ctr" defTabSz="844083" fontAlgn="base">
              <a:spcBef>
                <a:spcPct val="0"/>
              </a:spcBef>
              <a:spcAft>
                <a:spcPct val="0"/>
              </a:spcAft>
              <a:defRPr/>
            </a:pPr>
            <a:r>
              <a:rPr lang="nl-BE" sz="462" dirty="0">
                <a:solidFill>
                  <a:srgbClr val="000000"/>
                </a:solidFill>
                <a:cs typeface="Arial" charset="0"/>
              </a:rPr>
              <a:t>30 %</a:t>
            </a:r>
            <a:endParaRPr lang="en-US" sz="462" dirty="0">
              <a:solidFill>
                <a:srgbClr val="000000"/>
              </a:solidFill>
              <a:cs typeface="Arial" charset="0"/>
            </a:endParaRPr>
          </a:p>
        </p:txBody>
      </p:sp>
      <p:sp>
        <p:nvSpPr>
          <p:cNvPr id="31" name="Rectangle 217"/>
          <p:cNvSpPr/>
          <p:nvPr/>
        </p:nvSpPr>
        <p:spPr bwMode="auto">
          <a:xfrm>
            <a:off x="6699006" y="4957397"/>
            <a:ext cx="531751" cy="265234"/>
          </a:xfrm>
          <a:prstGeom prst="rect">
            <a:avLst/>
          </a:prstGeom>
          <a:gradFill>
            <a:gsLst>
              <a:gs pos="0">
                <a:schemeClr val="bg1">
                  <a:lumMod val="95000"/>
                </a:schemeClr>
              </a:gs>
              <a:gs pos="35000">
                <a:schemeClr val="dk1">
                  <a:tint val="37000"/>
                  <a:satMod val="300000"/>
                </a:schemeClr>
              </a:gs>
              <a:gs pos="100000">
                <a:schemeClr val="dk1">
                  <a:tint val="15000"/>
                  <a:satMod val="350000"/>
                </a:schemeClr>
              </a:gs>
            </a:gsLst>
          </a:gradFill>
          <a:ln>
            <a:solidFill>
              <a:schemeClr val="bg1">
                <a:lumMod val="50000"/>
              </a:schemeClr>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algn="ctr" defTabSz="844083" fontAlgn="base">
              <a:spcBef>
                <a:spcPct val="0"/>
              </a:spcBef>
              <a:spcAft>
                <a:spcPct val="0"/>
              </a:spcAft>
              <a:defRPr/>
            </a:pPr>
            <a:r>
              <a:rPr lang="nl-BE" sz="462" dirty="0" err="1">
                <a:solidFill>
                  <a:srgbClr val="000000"/>
                </a:solidFill>
                <a:cs typeface="Arial" charset="0"/>
              </a:rPr>
              <a:t>Producteurs</a:t>
            </a:r>
            <a:endParaRPr lang="nl-BE" sz="462" dirty="0">
              <a:solidFill>
                <a:srgbClr val="000000"/>
              </a:solidFill>
              <a:cs typeface="Arial" charset="0"/>
            </a:endParaRPr>
          </a:p>
          <a:p>
            <a:pPr algn="ctr" defTabSz="844083" fontAlgn="base">
              <a:spcBef>
                <a:spcPct val="0"/>
              </a:spcBef>
              <a:spcAft>
                <a:spcPct val="0"/>
              </a:spcAft>
              <a:defRPr/>
            </a:pPr>
            <a:r>
              <a:rPr lang="nl-BE" sz="462" dirty="0">
                <a:solidFill>
                  <a:srgbClr val="000000"/>
                </a:solidFill>
                <a:cs typeface="Arial" charset="0"/>
              </a:rPr>
              <a:t>30 %</a:t>
            </a:r>
            <a:endParaRPr lang="en-US" sz="462" dirty="0">
              <a:solidFill>
                <a:srgbClr val="000000"/>
              </a:solidFill>
              <a:cs typeface="Arial" charset="0"/>
            </a:endParaRPr>
          </a:p>
        </p:txBody>
      </p:sp>
      <p:sp>
        <p:nvSpPr>
          <p:cNvPr id="15456" name="Rectangle 217"/>
          <p:cNvSpPr/>
          <p:nvPr/>
        </p:nvSpPr>
        <p:spPr bwMode="auto">
          <a:xfrm>
            <a:off x="7297226" y="4957397"/>
            <a:ext cx="398814" cy="265234"/>
          </a:xfrm>
          <a:prstGeom prst="rect">
            <a:avLst/>
          </a:prstGeom>
          <a:gradFill>
            <a:gsLst>
              <a:gs pos="0">
                <a:schemeClr val="bg1">
                  <a:lumMod val="95000"/>
                </a:schemeClr>
              </a:gs>
              <a:gs pos="35000">
                <a:schemeClr val="dk1">
                  <a:tint val="37000"/>
                  <a:satMod val="300000"/>
                </a:schemeClr>
              </a:gs>
              <a:gs pos="100000">
                <a:schemeClr val="dk1">
                  <a:tint val="15000"/>
                  <a:satMod val="350000"/>
                </a:schemeClr>
              </a:gs>
            </a:gsLst>
          </a:gradFill>
          <a:ln>
            <a:solidFill>
              <a:schemeClr val="bg1">
                <a:lumMod val="50000"/>
              </a:schemeClr>
            </a:solidFill>
            <a:headEnd/>
            <a:tailEn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algn="ctr" defTabSz="844083" fontAlgn="base">
              <a:spcBef>
                <a:spcPct val="0"/>
              </a:spcBef>
              <a:spcAft>
                <a:spcPct val="0"/>
              </a:spcAft>
              <a:defRPr/>
            </a:pPr>
            <a:r>
              <a:rPr lang="nl-BE" sz="462" dirty="0">
                <a:solidFill>
                  <a:srgbClr val="000000"/>
                </a:solidFill>
                <a:cs typeface="Arial" charset="0"/>
              </a:rPr>
              <a:t>Experts</a:t>
            </a:r>
          </a:p>
          <a:p>
            <a:pPr algn="ctr" defTabSz="844083" fontAlgn="base">
              <a:spcBef>
                <a:spcPct val="0"/>
              </a:spcBef>
              <a:spcAft>
                <a:spcPct val="0"/>
              </a:spcAft>
              <a:defRPr/>
            </a:pPr>
            <a:r>
              <a:rPr lang="nl-BE" sz="462" dirty="0">
                <a:solidFill>
                  <a:srgbClr val="000000"/>
                </a:solidFill>
                <a:cs typeface="Arial" charset="0"/>
              </a:rPr>
              <a:t>10 %</a:t>
            </a:r>
            <a:endParaRPr lang="en-US" sz="462" dirty="0">
              <a:solidFill>
                <a:srgbClr val="000000"/>
              </a:solidFill>
              <a:cs typeface="Arial" charset="0"/>
            </a:endParaRPr>
          </a:p>
        </p:txBody>
      </p:sp>
      <p:cxnSp>
        <p:nvCxnSpPr>
          <p:cNvPr id="15457" name="Straight Arrow Connector 74"/>
          <p:cNvCxnSpPr>
            <a:stCxn id="63" idx="2"/>
            <a:endCxn id="67" idx="0"/>
          </p:cNvCxnSpPr>
          <p:nvPr/>
        </p:nvCxnSpPr>
        <p:spPr>
          <a:xfrm rot="5400000">
            <a:off x="7033114" y="5421191"/>
            <a:ext cx="263769" cy="1465"/>
          </a:xfrm>
          <a:prstGeom prst="straightConnector1">
            <a:avLst/>
          </a:prstGeom>
          <a:ln w="28575">
            <a:solidFill>
              <a:srgbClr val="0070C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420" name="TextBox 106"/>
          <p:cNvSpPr txBox="1">
            <a:spLocks noChangeArrowheads="1"/>
          </p:cNvSpPr>
          <p:nvPr/>
        </p:nvSpPr>
        <p:spPr bwMode="auto">
          <a:xfrm>
            <a:off x="317990" y="4692162"/>
            <a:ext cx="465992" cy="234360"/>
          </a:xfrm>
          <a:prstGeom prst="rect">
            <a:avLst/>
          </a:prstGeom>
          <a:noFill/>
          <a:ln w="9525">
            <a:noFill/>
            <a:miter lim="800000"/>
            <a:headEnd/>
            <a:tailEnd/>
          </a:ln>
        </p:spPr>
        <p:txBody>
          <a:bodyPr>
            <a:spAutoFit/>
          </a:bodyPr>
          <a:lstStyle/>
          <a:p>
            <a:pPr defTabSz="844083" fontAlgn="base">
              <a:spcBef>
                <a:spcPct val="0"/>
              </a:spcBef>
              <a:spcAft>
                <a:spcPct val="0"/>
              </a:spcAft>
            </a:pPr>
            <a:r>
              <a:rPr lang="nl-BE" sz="923" b="1">
                <a:solidFill>
                  <a:srgbClr val="000000"/>
                </a:solidFill>
              </a:rPr>
              <a:t>OSO</a:t>
            </a:r>
            <a:endParaRPr lang="en-US" sz="923" b="1">
              <a:solidFill>
                <a:srgbClr val="000000"/>
              </a:solidFill>
            </a:endParaRPr>
          </a:p>
        </p:txBody>
      </p:sp>
      <p:sp>
        <p:nvSpPr>
          <p:cNvPr id="15421" name="TextBox 106"/>
          <p:cNvSpPr txBox="1">
            <a:spLocks noChangeArrowheads="1"/>
          </p:cNvSpPr>
          <p:nvPr/>
        </p:nvSpPr>
        <p:spPr bwMode="auto">
          <a:xfrm>
            <a:off x="4904643" y="4692162"/>
            <a:ext cx="465992" cy="234360"/>
          </a:xfrm>
          <a:prstGeom prst="rect">
            <a:avLst/>
          </a:prstGeom>
          <a:noFill/>
          <a:ln w="9525">
            <a:noFill/>
            <a:miter lim="800000"/>
            <a:headEnd/>
            <a:tailEnd/>
          </a:ln>
        </p:spPr>
        <p:txBody>
          <a:bodyPr>
            <a:spAutoFit/>
          </a:bodyPr>
          <a:lstStyle/>
          <a:p>
            <a:pPr defTabSz="844083" fontAlgn="base">
              <a:spcBef>
                <a:spcPct val="0"/>
              </a:spcBef>
              <a:spcAft>
                <a:spcPct val="0"/>
              </a:spcAft>
            </a:pPr>
            <a:r>
              <a:rPr lang="nl-BE" sz="923" b="1">
                <a:solidFill>
                  <a:srgbClr val="000000"/>
                </a:solidFill>
              </a:rPr>
              <a:t>OSO</a:t>
            </a:r>
            <a:endParaRPr lang="en-US" sz="923" b="1">
              <a:solidFill>
                <a:srgbClr val="000000"/>
              </a:solidFill>
            </a:endParaRPr>
          </a:p>
        </p:txBody>
      </p:sp>
    </p:spTree>
    <p:extLst>
      <p:ext uri="{BB962C8B-B14F-4D97-AF65-F5344CB8AC3E}">
        <p14:creationId xmlns:p14="http://schemas.microsoft.com/office/powerpoint/2010/main" xmlns="" val="3585454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atum 3"/>
          <p:cNvSpPr txBox="1">
            <a:spLocks/>
          </p:cNvSpPr>
          <p:nvPr/>
        </p:nvSpPr>
        <p:spPr>
          <a:xfrm>
            <a:off x="425946" y="6333560"/>
            <a:ext cx="834647" cy="365125"/>
          </a:xfrm>
          <a:prstGeom prst="rect">
            <a:avLst/>
          </a:prstGeom>
        </p:spPr>
        <p:txBody>
          <a:bodyPr/>
          <a:lstStyle>
            <a:defPPr>
              <a:defRPr lang="nl-NL"/>
            </a:defPPr>
            <a:lvl1pPr marL="0" algn="l" defTabSz="457200" rtl="0" eaLnBrk="1" latinLnBrk="0" hangingPunct="1">
              <a:defRPr sz="1800" kern="1200">
                <a:solidFill>
                  <a:srgbClr val="5D6F8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nl-NL" dirty="0"/>
          </a:p>
        </p:txBody>
      </p:sp>
      <p:sp>
        <p:nvSpPr>
          <p:cNvPr id="10" name="Tijdelijke aanduiding voor tekst 4"/>
          <p:cNvSpPr>
            <a:spLocks noGrp="1"/>
          </p:cNvSpPr>
          <p:nvPr>
            <p:ph type="body" sz="quarter" idx="12"/>
          </p:nvPr>
        </p:nvSpPr>
        <p:spPr>
          <a:xfrm>
            <a:off x="1956507" y="6349239"/>
            <a:ext cx="4435240" cy="377060"/>
          </a:xfrm>
        </p:spPr>
        <p:txBody>
          <a:bodyPr/>
          <a:lstStyle/>
          <a:p>
            <a:r>
              <a:rPr lang="nl-NL" sz="1400" dirty="0"/>
              <a:t>Comment </a:t>
            </a:r>
            <a:r>
              <a:rPr lang="nl-NL" sz="1400" dirty="0" err="1"/>
              <a:t>l’Administration</a:t>
            </a:r>
            <a:r>
              <a:rPr lang="nl-NL" sz="1400" dirty="0"/>
              <a:t> peut </a:t>
            </a:r>
            <a:r>
              <a:rPr lang="nl-NL" sz="1400" dirty="0" err="1"/>
              <a:t>définir</a:t>
            </a:r>
            <a:r>
              <a:rPr lang="nl-NL" sz="1400" dirty="0"/>
              <a:t> </a:t>
            </a:r>
            <a:r>
              <a:rPr lang="nl-NL" sz="1400" dirty="0" err="1"/>
              <a:t>ses</a:t>
            </a:r>
            <a:r>
              <a:rPr lang="nl-NL" sz="1400" dirty="0"/>
              <a:t> </a:t>
            </a:r>
            <a:r>
              <a:rPr lang="nl-NL" sz="1400" dirty="0" err="1"/>
              <a:t>critères</a:t>
            </a:r>
            <a:r>
              <a:rPr lang="nl-NL" sz="1400" dirty="0"/>
              <a:t> de </a:t>
            </a:r>
            <a:r>
              <a:rPr lang="nl-NL" sz="1400" dirty="0" err="1"/>
              <a:t>qualité</a:t>
            </a:r>
            <a:r>
              <a:rPr lang="nl-NL" sz="1400" dirty="0"/>
              <a:t> via BENOR ?</a:t>
            </a:r>
          </a:p>
          <a:p>
            <a:endParaRPr lang="nl-NL" sz="1400" dirty="0"/>
          </a:p>
        </p:txBody>
      </p:sp>
      <p:sp>
        <p:nvSpPr>
          <p:cNvPr id="11" name="Tijdelijke aanduiding voor datum 3"/>
          <p:cNvSpPr txBox="1">
            <a:spLocks/>
          </p:cNvSpPr>
          <p:nvPr/>
        </p:nvSpPr>
        <p:spPr>
          <a:xfrm>
            <a:off x="356580" y="6361174"/>
            <a:ext cx="834647" cy="365125"/>
          </a:xfrm>
          <a:prstGeom prst="rect">
            <a:avLst/>
          </a:prstGeom>
        </p:spPr>
        <p:txBody>
          <a:bodyPr/>
          <a:lstStyle>
            <a:defPPr>
              <a:defRPr lang="nl-NL"/>
            </a:defPPr>
            <a:lvl1pPr marL="0" algn="l" defTabSz="457200" rtl="0" eaLnBrk="1" latinLnBrk="0" hangingPunct="1">
              <a:defRPr sz="1800" kern="1200">
                <a:solidFill>
                  <a:srgbClr val="5D6F8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35636A-6635-CA4F-9E11-9849DEE2209F}" type="slidenum">
              <a:rPr lang="nl-NL" smtClean="0"/>
              <a:pPr/>
              <a:t>21</a:t>
            </a:fld>
            <a:endParaRPr lang="nl-NL" dirty="0"/>
          </a:p>
        </p:txBody>
      </p:sp>
      <p:sp>
        <p:nvSpPr>
          <p:cNvPr id="14" name="Titel 1"/>
          <p:cNvSpPr>
            <a:spLocks noGrp="1"/>
          </p:cNvSpPr>
          <p:nvPr>
            <p:ph type="ctrTitle"/>
          </p:nvPr>
        </p:nvSpPr>
        <p:spPr>
          <a:xfrm>
            <a:off x="425945" y="1351122"/>
            <a:ext cx="8089885" cy="650951"/>
          </a:xfrm>
        </p:spPr>
        <p:txBody>
          <a:bodyPr/>
          <a:lstStyle/>
          <a:p>
            <a:r>
              <a:rPr lang="nl-NL" sz="2400" dirty="0" err="1"/>
              <a:t>Comment</a:t>
            </a:r>
            <a:r>
              <a:rPr lang="nl-NL" sz="2400" dirty="0"/>
              <a:t> </a:t>
            </a:r>
            <a:r>
              <a:rPr lang="nl-NL" sz="2400" dirty="0" err="1"/>
              <a:t>l’Administration</a:t>
            </a:r>
            <a:r>
              <a:rPr lang="nl-NL" sz="2400" dirty="0"/>
              <a:t> peut </a:t>
            </a:r>
            <a:r>
              <a:rPr lang="nl-NL" sz="2400" dirty="0" err="1"/>
              <a:t>définir</a:t>
            </a:r>
            <a:r>
              <a:rPr lang="nl-NL" sz="2400" dirty="0"/>
              <a:t> </a:t>
            </a:r>
            <a:r>
              <a:rPr lang="nl-NL" sz="2400" dirty="0" err="1"/>
              <a:t>ses</a:t>
            </a:r>
            <a:r>
              <a:rPr lang="nl-NL" sz="2400" dirty="0"/>
              <a:t> </a:t>
            </a:r>
            <a:r>
              <a:rPr lang="nl-NL" sz="2400" dirty="0" err="1"/>
              <a:t>critères</a:t>
            </a:r>
            <a:r>
              <a:rPr lang="nl-NL" sz="2400" dirty="0"/>
              <a:t> de </a:t>
            </a:r>
            <a:r>
              <a:rPr lang="nl-NL" sz="2400" dirty="0" err="1"/>
              <a:t>qualité</a:t>
            </a:r>
            <a:r>
              <a:rPr lang="nl-NL" sz="2400" dirty="0"/>
              <a:t> via BENOR ?</a:t>
            </a:r>
          </a:p>
        </p:txBody>
      </p:sp>
      <p:sp>
        <p:nvSpPr>
          <p:cNvPr id="2" name="ZoneTexte 1"/>
          <p:cNvSpPr txBox="1"/>
          <p:nvPr/>
        </p:nvSpPr>
        <p:spPr>
          <a:xfrm>
            <a:off x="440139" y="2429925"/>
            <a:ext cx="8075691" cy="1754326"/>
          </a:xfrm>
          <a:prstGeom prst="rect">
            <a:avLst/>
          </a:prstGeom>
          <a:noFill/>
        </p:spPr>
        <p:txBody>
          <a:bodyPr wrap="square" rtlCol="0">
            <a:spAutoFit/>
          </a:bodyPr>
          <a:lstStyle/>
          <a:p>
            <a:pPr marL="457200" indent="-457200">
              <a:spcBef>
                <a:spcPct val="20000"/>
              </a:spcBef>
              <a:buFont typeface="Arial"/>
              <a:buChar char="•"/>
            </a:pPr>
            <a:r>
              <a:rPr lang="fr-BE" sz="2000" dirty="0">
                <a:solidFill>
                  <a:srgbClr val="1E648A"/>
                </a:solidFill>
              </a:rPr>
              <a:t>Via les Prescriptions Techniques développés au sein des </a:t>
            </a:r>
            <a:r>
              <a:rPr lang="nl-NL" sz="2000" dirty="0" err="1">
                <a:solidFill>
                  <a:srgbClr val="1E648A"/>
                </a:solidFill>
              </a:rPr>
              <a:t>organisations</a:t>
            </a:r>
            <a:r>
              <a:rPr lang="nl-NL" sz="2000" dirty="0">
                <a:solidFill>
                  <a:srgbClr val="1E648A"/>
                </a:solidFill>
              </a:rPr>
              <a:t> </a:t>
            </a:r>
            <a:r>
              <a:rPr lang="nl-NL" sz="2000" dirty="0" err="1">
                <a:solidFill>
                  <a:srgbClr val="1E648A"/>
                </a:solidFill>
              </a:rPr>
              <a:t>sectorielles</a:t>
            </a:r>
            <a:r>
              <a:rPr lang="nl-NL" sz="2000" dirty="0">
                <a:solidFill>
                  <a:srgbClr val="1E648A"/>
                </a:solidFill>
              </a:rPr>
              <a:t> </a:t>
            </a:r>
            <a:r>
              <a:rPr lang="nl-NL" sz="2000" dirty="0" err="1">
                <a:solidFill>
                  <a:srgbClr val="1E648A"/>
                </a:solidFill>
              </a:rPr>
              <a:t>reconnues</a:t>
            </a:r>
            <a:r>
              <a:rPr lang="nl-NL" sz="2000" dirty="0">
                <a:solidFill>
                  <a:srgbClr val="1E648A"/>
                </a:solidFill>
              </a:rPr>
              <a:t> par BENOR</a:t>
            </a:r>
            <a:endParaRPr lang="fr-BE" sz="2000" dirty="0">
              <a:solidFill>
                <a:srgbClr val="1E648A"/>
              </a:solidFill>
            </a:endParaRPr>
          </a:p>
          <a:p>
            <a:pPr marL="457200" indent="-457200">
              <a:spcBef>
                <a:spcPct val="20000"/>
              </a:spcBef>
              <a:buFont typeface="Arial"/>
              <a:buChar char="•"/>
            </a:pPr>
            <a:r>
              <a:rPr lang="fr-BE" sz="2000" dirty="0">
                <a:solidFill>
                  <a:srgbClr val="1E648A"/>
                </a:solidFill>
              </a:rPr>
              <a:t>Où les trouver via la plate-forme « Qualité &amp; Construction » : </a:t>
            </a:r>
            <a:r>
              <a:rPr lang="fr-BE" sz="2000" dirty="0">
                <a:solidFill>
                  <a:srgbClr val="1E648A"/>
                </a:solidFill>
                <a:hlinkClick r:id="rId3"/>
              </a:rPr>
              <a:t>http://qc.spw.wallonie.be</a:t>
            </a:r>
            <a:endParaRPr lang="fr-BE" sz="2000" dirty="0">
              <a:solidFill>
                <a:srgbClr val="1E648A"/>
              </a:solidFill>
            </a:endParaRPr>
          </a:p>
          <a:p>
            <a:pPr>
              <a:spcBef>
                <a:spcPct val="20000"/>
              </a:spcBef>
            </a:pPr>
            <a:endParaRPr lang="fr-BE" sz="2000" dirty="0">
              <a:solidFill>
                <a:srgbClr val="1E648A"/>
              </a:solidFill>
            </a:endParaRPr>
          </a:p>
        </p:txBody>
      </p:sp>
    </p:spTree>
    <p:extLst>
      <p:ext uri="{BB962C8B-B14F-4D97-AF65-F5344CB8AC3E}">
        <p14:creationId xmlns:p14="http://schemas.microsoft.com/office/powerpoint/2010/main" xmlns="" val="961657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atum 3"/>
          <p:cNvSpPr txBox="1">
            <a:spLocks/>
          </p:cNvSpPr>
          <p:nvPr/>
        </p:nvSpPr>
        <p:spPr>
          <a:xfrm>
            <a:off x="425946" y="6333560"/>
            <a:ext cx="834647" cy="365125"/>
          </a:xfrm>
          <a:prstGeom prst="rect">
            <a:avLst/>
          </a:prstGeom>
        </p:spPr>
        <p:txBody>
          <a:bodyPr/>
          <a:lstStyle>
            <a:defPPr>
              <a:defRPr lang="nl-NL"/>
            </a:defPPr>
            <a:lvl1pPr marL="0" algn="l" defTabSz="457200" rtl="0" eaLnBrk="1" latinLnBrk="0" hangingPunct="1">
              <a:defRPr sz="1800" kern="1200">
                <a:solidFill>
                  <a:srgbClr val="5D6F8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nl-NL" dirty="0"/>
          </a:p>
        </p:txBody>
      </p:sp>
      <p:sp>
        <p:nvSpPr>
          <p:cNvPr id="10" name="Tijdelijke aanduiding voor tekst 4"/>
          <p:cNvSpPr>
            <a:spLocks noGrp="1"/>
          </p:cNvSpPr>
          <p:nvPr>
            <p:ph type="body" sz="quarter" idx="12"/>
          </p:nvPr>
        </p:nvSpPr>
        <p:spPr>
          <a:xfrm>
            <a:off x="1956506" y="6349239"/>
            <a:ext cx="4272277" cy="377060"/>
          </a:xfrm>
        </p:spPr>
        <p:txBody>
          <a:bodyPr/>
          <a:lstStyle/>
          <a:p>
            <a:r>
              <a:rPr lang="nl-NL" sz="1400" dirty="0" err="1"/>
              <a:t>Comment</a:t>
            </a:r>
            <a:r>
              <a:rPr lang="nl-NL" sz="1400" dirty="0"/>
              <a:t> </a:t>
            </a:r>
            <a:r>
              <a:rPr lang="nl-NL" sz="1400" dirty="0" err="1"/>
              <a:t>l’Administration</a:t>
            </a:r>
            <a:r>
              <a:rPr lang="nl-NL" sz="1400" dirty="0"/>
              <a:t> peut </a:t>
            </a:r>
            <a:r>
              <a:rPr lang="nl-NL" sz="1400" dirty="0" err="1"/>
              <a:t>définir</a:t>
            </a:r>
            <a:r>
              <a:rPr lang="nl-NL" sz="1400" dirty="0"/>
              <a:t> </a:t>
            </a:r>
            <a:r>
              <a:rPr lang="nl-NL" sz="1400" dirty="0" err="1"/>
              <a:t>ses</a:t>
            </a:r>
            <a:r>
              <a:rPr lang="nl-NL" sz="1400" dirty="0"/>
              <a:t> </a:t>
            </a:r>
            <a:r>
              <a:rPr lang="nl-NL" sz="1400" dirty="0" err="1"/>
              <a:t>critères</a:t>
            </a:r>
            <a:r>
              <a:rPr lang="nl-NL" sz="1400" dirty="0"/>
              <a:t> de </a:t>
            </a:r>
            <a:r>
              <a:rPr lang="nl-NL" sz="1400" dirty="0" err="1"/>
              <a:t>qualité</a:t>
            </a:r>
            <a:r>
              <a:rPr lang="nl-NL" sz="1400" dirty="0"/>
              <a:t> via BENOR ?</a:t>
            </a:r>
          </a:p>
          <a:p>
            <a:endParaRPr lang="nl-NL" sz="1400" dirty="0"/>
          </a:p>
        </p:txBody>
      </p:sp>
      <p:sp>
        <p:nvSpPr>
          <p:cNvPr id="11" name="Tijdelijke aanduiding voor datum 3"/>
          <p:cNvSpPr txBox="1">
            <a:spLocks/>
          </p:cNvSpPr>
          <p:nvPr/>
        </p:nvSpPr>
        <p:spPr>
          <a:xfrm>
            <a:off x="356580" y="6361174"/>
            <a:ext cx="834647" cy="365125"/>
          </a:xfrm>
          <a:prstGeom prst="rect">
            <a:avLst/>
          </a:prstGeom>
        </p:spPr>
        <p:txBody>
          <a:bodyPr/>
          <a:lstStyle>
            <a:defPPr>
              <a:defRPr lang="nl-NL"/>
            </a:defPPr>
            <a:lvl1pPr marL="0" algn="l" defTabSz="457200" rtl="0" eaLnBrk="1" latinLnBrk="0" hangingPunct="1">
              <a:defRPr sz="1800" kern="1200">
                <a:solidFill>
                  <a:srgbClr val="5D6F8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35636A-6635-CA4F-9E11-9849DEE2209F}" type="slidenum">
              <a:rPr lang="nl-NL" smtClean="0"/>
              <a:pPr/>
              <a:t>22</a:t>
            </a:fld>
            <a:endParaRPr lang="nl-NL" dirty="0"/>
          </a:p>
        </p:txBody>
      </p:sp>
      <p:pic>
        <p:nvPicPr>
          <p:cNvPr id="12" name="Image 11"/>
          <p:cNvPicPr>
            <a:picLocks noChangeAspect="1"/>
          </p:cNvPicPr>
          <p:nvPr/>
        </p:nvPicPr>
        <p:blipFill>
          <a:blip r:embed="rId3"/>
          <a:stretch>
            <a:fillRect/>
          </a:stretch>
        </p:blipFill>
        <p:spPr>
          <a:xfrm>
            <a:off x="217689" y="2292586"/>
            <a:ext cx="2275437" cy="875168"/>
          </a:xfrm>
          <a:prstGeom prst="rect">
            <a:avLst/>
          </a:prstGeom>
        </p:spPr>
      </p:pic>
      <p:sp>
        <p:nvSpPr>
          <p:cNvPr id="14" name="Titel 1"/>
          <p:cNvSpPr>
            <a:spLocks noGrp="1"/>
          </p:cNvSpPr>
          <p:nvPr>
            <p:ph type="ctrTitle"/>
          </p:nvPr>
        </p:nvSpPr>
        <p:spPr>
          <a:xfrm>
            <a:off x="425945" y="1351122"/>
            <a:ext cx="8089885" cy="650951"/>
          </a:xfrm>
        </p:spPr>
        <p:txBody>
          <a:bodyPr/>
          <a:lstStyle/>
          <a:p>
            <a:r>
              <a:rPr lang="nl-NL" sz="2400" dirty="0"/>
              <a:t>Organisations </a:t>
            </a:r>
            <a:r>
              <a:rPr lang="nl-NL" sz="2400" dirty="0" err="1"/>
              <a:t>sectorielles</a:t>
            </a:r>
            <a:r>
              <a:rPr lang="nl-NL" sz="2400" dirty="0"/>
              <a:t> BENOR</a:t>
            </a:r>
          </a:p>
        </p:txBody>
      </p:sp>
      <p:pic>
        <p:nvPicPr>
          <p:cNvPr id="15" name="Image 14"/>
          <p:cNvPicPr>
            <a:picLocks noChangeAspect="1"/>
          </p:cNvPicPr>
          <p:nvPr/>
        </p:nvPicPr>
        <p:blipFill>
          <a:blip r:embed="rId4"/>
          <a:stretch>
            <a:fillRect/>
          </a:stretch>
        </p:blipFill>
        <p:spPr>
          <a:xfrm>
            <a:off x="406853" y="3532507"/>
            <a:ext cx="2725013" cy="1048082"/>
          </a:xfrm>
          <a:prstGeom prst="rect">
            <a:avLst/>
          </a:prstGeom>
        </p:spPr>
      </p:pic>
      <p:pic>
        <p:nvPicPr>
          <p:cNvPr id="16" name="Image 15"/>
          <p:cNvPicPr>
            <a:picLocks noChangeAspect="1"/>
          </p:cNvPicPr>
          <p:nvPr/>
        </p:nvPicPr>
        <p:blipFill>
          <a:blip r:embed="rId5"/>
          <a:stretch>
            <a:fillRect/>
          </a:stretch>
        </p:blipFill>
        <p:spPr>
          <a:xfrm>
            <a:off x="3131866" y="3532507"/>
            <a:ext cx="2332325" cy="897048"/>
          </a:xfrm>
          <a:prstGeom prst="rect">
            <a:avLst/>
          </a:prstGeom>
        </p:spPr>
      </p:pic>
      <p:pic>
        <p:nvPicPr>
          <p:cNvPr id="17" name="Image 16"/>
          <p:cNvPicPr>
            <a:picLocks noChangeAspect="1"/>
          </p:cNvPicPr>
          <p:nvPr/>
        </p:nvPicPr>
        <p:blipFill>
          <a:blip r:embed="rId6"/>
          <a:stretch>
            <a:fillRect/>
          </a:stretch>
        </p:blipFill>
        <p:spPr>
          <a:xfrm>
            <a:off x="5941148" y="4988664"/>
            <a:ext cx="2476500" cy="952500"/>
          </a:xfrm>
          <a:prstGeom prst="rect">
            <a:avLst/>
          </a:prstGeom>
        </p:spPr>
      </p:pic>
      <p:pic>
        <p:nvPicPr>
          <p:cNvPr id="18" name="Image 17"/>
          <p:cNvPicPr>
            <a:picLocks noChangeAspect="1"/>
          </p:cNvPicPr>
          <p:nvPr/>
        </p:nvPicPr>
        <p:blipFill>
          <a:blip r:embed="rId7"/>
          <a:stretch>
            <a:fillRect/>
          </a:stretch>
        </p:blipFill>
        <p:spPr>
          <a:xfrm>
            <a:off x="6032418" y="1990794"/>
            <a:ext cx="2476500" cy="952500"/>
          </a:xfrm>
          <a:prstGeom prst="rect">
            <a:avLst/>
          </a:prstGeom>
        </p:spPr>
      </p:pic>
      <p:pic>
        <p:nvPicPr>
          <p:cNvPr id="19" name="Image 18"/>
          <p:cNvPicPr>
            <a:picLocks noChangeAspect="1"/>
          </p:cNvPicPr>
          <p:nvPr/>
        </p:nvPicPr>
        <p:blipFill>
          <a:blip r:embed="rId8"/>
          <a:stretch>
            <a:fillRect/>
          </a:stretch>
        </p:blipFill>
        <p:spPr>
          <a:xfrm>
            <a:off x="5814399" y="3666368"/>
            <a:ext cx="2476500" cy="952500"/>
          </a:xfrm>
          <a:prstGeom prst="rect">
            <a:avLst/>
          </a:prstGeom>
        </p:spPr>
      </p:pic>
      <p:pic>
        <p:nvPicPr>
          <p:cNvPr id="21" name="Image 20"/>
          <p:cNvPicPr>
            <a:picLocks noChangeAspect="1"/>
          </p:cNvPicPr>
          <p:nvPr/>
        </p:nvPicPr>
        <p:blipFill>
          <a:blip r:embed="rId9"/>
          <a:stretch>
            <a:fillRect/>
          </a:stretch>
        </p:blipFill>
        <p:spPr>
          <a:xfrm>
            <a:off x="941966" y="5308686"/>
            <a:ext cx="1442113" cy="792868"/>
          </a:xfrm>
          <a:prstGeom prst="rect">
            <a:avLst/>
          </a:prstGeom>
        </p:spPr>
      </p:pic>
    </p:spTree>
    <p:extLst>
      <p:ext uri="{BB962C8B-B14F-4D97-AF65-F5344CB8AC3E}">
        <p14:creationId xmlns:p14="http://schemas.microsoft.com/office/powerpoint/2010/main" xmlns="" val="1369984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nl-NL" sz="2400" dirty="0" err="1"/>
              <a:t>Comment</a:t>
            </a:r>
            <a:r>
              <a:rPr lang="nl-NL" sz="2400" dirty="0"/>
              <a:t> </a:t>
            </a:r>
            <a:r>
              <a:rPr lang="nl-NL" sz="2400" dirty="0" err="1"/>
              <a:t>l’Administration</a:t>
            </a:r>
            <a:r>
              <a:rPr lang="nl-NL" sz="2400" dirty="0"/>
              <a:t> peut en </a:t>
            </a:r>
            <a:r>
              <a:rPr lang="nl-NL" sz="2400" dirty="0" err="1"/>
              <a:t>contrôler</a:t>
            </a:r>
            <a:r>
              <a:rPr lang="nl-NL" sz="2400" dirty="0"/>
              <a:t> </a:t>
            </a:r>
            <a:r>
              <a:rPr lang="nl-NL" sz="2400" dirty="0" err="1"/>
              <a:t>l’application</a:t>
            </a:r>
            <a:r>
              <a:rPr lang="nl-NL" sz="2400" dirty="0"/>
              <a:t> via BENOR ?</a:t>
            </a:r>
          </a:p>
        </p:txBody>
      </p:sp>
      <p:sp>
        <p:nvSpPr>
          <p:cNvPr id="6" name="Espace réservé du texte 6"/>
          <p:cNvSpPr>
            <a:spLocks noGrp="1"/>
          </p:cNvSpPr>
          <p:nvPr>
            <p:ph type="body" sz="quarter" idx="12"/>
          </p:nvPr>
        </p:nvSpPr>
        <p:spPr>
          <a:xfrm>
            <a:off x="1919334" y="6349239"/>
            <a:ext cx="4345663" cy="377060"/>
          </a:xfrm>
        </p:spPr>
        <p:txBody>
          <a:bodyPr/>
          <a:lstStyle/>
          <a:p>
            <a:r>
              <a:rPr lang="nl-NL" sz="1400" dirty="0" err="1"/>
              <a:t>Comment</a:t>
            </a:r>
            <a:r>
              <a:rPr lang="nl-NL" sz="1400" dirty="0"/>
              <a:t> </a:t>
            </a:r>
            <a:r>
              <a:rPr lang="nl-NL" sz="1400" dirty="0" err="1"/>
              <a:t>l’Administration</a:t>
            </a:r>
            <a:r>
              <a:rPr lang="nl-NL" sz="1400" dirty="0"/>
              <a:t> peut en </a:t>
            </a:r>
            <a:r>
              <a:rPr lang="nl-NL" sz="1400" dirty="0" err="1"/>
              <a:t>contrôler</a:t>
            </a:r>
            <a:r>
              <a:rPr lang="nl-NL" sz="1400" dirty="0"/>
              <a:t> </a:t>
            </a:r>
            <a:r>
              <a:rPr lang="nl-NL" sz="1400" dirty="0" err="1"/>
              <a:t>l’application</a:t>
            </a:r>
            <a:r>
              <a:rPr lang="nl-NL" sz="1400" dirty="0"/>
              <a:t> via BENOR ?</a:t>
            </a:r>
          </a:p>
        </p:txBody>
      </p:sp>
      <p:pic>
        <p:nvPicPr>
          <p:cNvPr id="3" name="Image 2"/>
          <p:cNvPicPr>
            <a:picLocks noChangeAspect="1"/>
          </p:cNvPicPr>
          <p:nvPr/>
        </p:nvPicPr>
        <p:blipFill>
          <a:blip r:embed="rId2"/>
          <a:stretch>
            <a:fillRect/>
          </a:stretch>
        </p:blipFill>
        <p:spPr>
          <a:xfrm>
            <a:off x="1002192" y="2347017"/>
            <a:ext cx="7064446" cy="3449436"/>
          </a:xfrm>
          <a:prstGeom prst="rect">
            <a:avLst/>
          </a:prstGeom>
        </p:spPr>
      </p:pic>
      <p:sp>
        <p:nvSpPr>
          <p:cNvPr id="5" name="Tijdelijke aanduiding voor datum 3"/>
          <p:cNvSpPr txBox="1">
            <a:spLocks/>
          </p:cNvSpPr>
          <p:nvPr/>
        </p:nvSpPr>
        <p:spPr>
          <a:xfrm>
            <a:off x="356580" y="6361174"/>
            <a:ext cx="834647" cy="365125"/>
          </a:xfrm>
          <a:prstGeom prst="rect">
            <a:avLst/>
          </a:prstGeom>
        </p:spPr>
        <p:txBody>
          <a:bodyPr/>
          <a:lstStyle>
            <a:defPPr>
              <a:defRPr lang="nl-NL"/>
            </a:defPPr>
            <a:lvl1pPr marL="0" algn="l" defTabSz="457200" rtl="0" eaLnBrk="1" latinLnBrk="0" hangingPunct="1">
              <a:defRPr sz="1800" kern="1200">
                <a:solidFill>
                  <a:srgbClr val="5D6F8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35636A-6635-CA4F-9E11-9849DEE2209F}" type="slidenum">
              <a:rPr lang="nl-NL" smtClean="0"/>
              <a:pPr/>
              <a:t>23</a:t>
            </a:fld>
            <a:endParaRPr lang="nl-NL" dirty="0"/>
          </a:p>
        </p:txBody>
      </p:sp>
    </p:spTree>
    <p:extLst>
      <p:ext uri="{BB962C8B-B14F-4D97-AF65-F5344CB8AC3E}">
        <p14:creationId xmlns:p14="http://schemas.microsoft.com/office/powerpoint/2010/main" xmlns="" val="762729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25944" y="1133839"/>
            <a:ext cx="8089885" cy="650951"/>
          </a:xfrm>
        </p:spPr>
        <p:txBody>
          <a:bodyPr/>
          <a:lstStyle/>
          <a:p>
            <a:r>
              <a:rPr lang="nl-NL" sz="2400" dirty="0"/>
              <a:t>La nouvelle </a:t>
            </a:r>
            <a:r>
              <a:rPr lang="nl-NL" sz="2400" dirty="0" err="1"/>
              <a:t>directive</a:t>
            </a:r>
            <a:r>
              <a:rPr lang="nl-NL" sz="2400" dirty="0"/>
              <a:t> “</a:t>
            </a:r>
            <a:r>
              <a:rPr lang="nl-NL" sz="2400" dirty="0" err="1"/>
              <a:t>Marchés</a:t>
            </a:r>
            <a:r>
              <a:rPr lang="nl-NL" sz="2400" dirty="0"/>
              <a:t> </a:t>
            </a:r>
            <a:r>
              <a:rPr lang="nl-NL" sz="2400" dirty="0" err="1"/>
              <a:t>publics</a:t>
            </a:r>
            <a:r>
              <a:rPr lang="nl-NL" sz="2400" dirty="0"/>
              <a:t>” et la </a:t>
            </a:r>
            <a:r>
              <a:rPr lang="nl-NL" sz="2400" dirty="0" err="1"/>
              <a:t>réglementation</a:t>
            </a:r>
            <a:r>
              <a:rPr lang="nl-NL" sz="2400" dirty="0"/>
              <a:t> “</a:t>
            </a:r>
            <a:r>
              <a:rPr lang="nl-NL" sz="2400" dirty="0" err="1"/>
              <a:t>produits</a:t>
            </a:r>
            <a:r>
              <a:rPr lang="nl-NL" sz="2400" dirty="0"/>
              <a:t> de </a:t>
            </a:r>
            <a:r>
              <a:rPr lang="nl-NL" sz="2400" dirty="0" err="1"/>
              <a:t>construction</a:t>
            </a:r>
            <a:r>
              <a:rPr lang="nl-NL" sz="2400" dirty="0"/>
              <a:t>” au niveau </a:t>
            </a:r>
            <a:r>
              <a:rPr lang="nl-NL" sz="2400" dirty="0" err="1"/>
              <a:t>belge</a:t>
            </a:r>
            <a:r>
              <a:rPr lang="nl-NL" sz="2400" dirty="0"/>
              <a:t> et </a:t>
            </a:r>
            <a:r>
              <a:rPr lang="nl-NL" sz="2400" dirty="0" err="1"/>
              <a:t>européen</a:t>
            </a:r>
            <a:r>
              <a:rPr lang="nl-NL" sz="2400" dirty="0"/>
              <a:t/>
            </a:r>
            <a:br>
              <a:rPr lang="nl-NL" sz="2400" dirty="0"/>
            </a:br>
            <a:endParaRPr lang="nl-NL" sz="2400" dirty="0"/>
          </a:p>
        </p:txBody>
      </p:sp>
      <p:sp>
        <p:nvSpPr>
          <p:cNvPr id="3" name="Subtitel 2"/>
          <p:cNvSpPr>
            <a:spLocks noGrp="1"/>
          </p:cNvSpPr>
          <p:nvPr>
            <p:ph type="subTitle" idx="1"/>
          </p:nvPr>
        </p:nvSpPr>
        <p:spPr>
          <a:xfrm>
            <a:off x="425946" y="2372008"/>
            <a:ext cx="8089883" cy="3169988"/>
          </a:xfrm>
        </p:spPr>
        <p:txBody>
          <a:bodyPr/>
          <a:lstStyle/>
          <a:p>
            <a:pPr marL="0" indent="0">
              <a:buNone/>
            </a:pPr>
            <a:r>
              <a:rPr lang="fr-FR" sz="1400" dirty="0"/>
              <a:t>Art. 54 </a:t>
            </a:r>
            <a:r>
              <a:rPr lang="fr-FR" sz="1400" u="sng" dirty="0">
                <a:hlinkClick r:id="rId2"/>
              </a:rPr>
              <a:t>Loi du 17 juin 2016 relative aux marchés publics</a:t>
            </a:r>
            <a:r>
              <a:rPr lang="fr-FR" sz="1400" u="sng" dirty="0"/>
              <a:t> (entrée en vigueur pour les marchés passés après le 1</a:t>
            </a:r>
            <a:r>
              <a:rPr lang="fr-FR" sz="1400" u="sng" baseline="30000" dirty="0"/>
              <a:t>er</a:t>
            </a:r>
            <a:r>
              <a:rPr lang="fr-FR" sz="1400" u="sng" dirty="0"/>
              <a:t> juillet 2017)</a:t>
            </a:r>
            <a:endParaRPr lang="fr-BE" sz="1400" dirty="0"/>
          </a:p>
          <a:p>
            <a:pPr marL="0" indent="0">
              <a:buNone/>
            </a:pPr>
            <a:endParaRPr lang="fr-FR" sz="1400" i="1" dirty="0"/>
          </a:p>
          <a:p>
            <a:pPr marL="0" indent="0">
              <a:buNone/>
            </a:pPr>
            <a:r>
              <a:rPr lang="fr-FR" sz="1400" i="1" dirty="0"/>
              <a:t>§ 1</a:t>
            </a:r>
            <a:r>
              <a:rPr lang="fr-FR" sz="1400" i="1" baseline="30000" dirty="0"/>
              <a:t>er</a:t>
            </a:r>
            <a:r>
              <a:rPr lang="fr-BE" sz="1400" dirty="0"/>
              <a:t> </a:t>
            </a:r>
            <a:r>
              <a:rPr lang="fr-FR" sz="1400" i="1" dirty="0"/>
              <a:t>Lorsque le pouvoir adjudicateur souhaite acquérir des travaux, des fournitures ou des services présentant certaines caractéristiques d'ordre environnemental, social ou autre, </a:t>
            </a:r>
            <a:r>
              <a:rPr lang="fr-FR" sz="1400" b="1" i="1" u="sng" dirty="0"/>
              <a:t>il peut, dans les spécifications techniques, les critères d'attribution ou les conditions d'exécution du marché, exiger un label particulier en tant que moyen permettant de prouver que les travaux, services ou fournitures correspondent aux caractéristiques requises à condition que l'ensemble des conditions suivantes soit respecté :</a:t>
            </a:r>
          </a:p>
        </p:txBody>
      </p:sp>
      <p:sp>
        <p:nvSpPr>
          <p:cNvPr id="5" name="Tijdelijke aanduiding voor tekst 4"/>
          <p:cNvSpPr>
            <a:spLocks noGrp="1"/>
          </p:cNvSpPr>
          <p:nvPr>
            <p:ph type="body" sz="quarter" idx="12"/>
          </p:nvPr>
        </p:nvSpPr>
        <p:spPr/>
        <p:txBody>
          <a:bodyPr/>
          <a:lstStyle/>
          <a:p>
            <a:r>
              <a:rPr lang="nl-NL" sz="1400" dirty="0" err="1"/>
              <a:t>Comment</a:t>
            </a:r>
            <a:r>
              <a:rPr lang="nl-NL" sz="1400" dirty="0"/>
              <a:t> </a:t>
            </a:r>
            <a:r>
              <a:rPr lang="nl-NL" sz="1400" dirty="0" err="1"/>
              <a:t>prescrire</a:t>
            </a:r>
            <a:r>
              <a:rPr lang="nl-NL" sz="1400" dirty="0"/>
              <a:t> la marque BENOR ?</a:t>
            </a:r>
          </a:p>
        </p:txBody>
      </p:sp>
      <p:sp>
        <p:nvSpPr>
          <p:cNvPr id="6" name="Tijdelijke aanduiding voor datum 3"/>
          <p:cNvSpPr txBox="1">
            <a:spLocks/>
          </p:cNvSpPr>
          <p:nvPr/>
        </p:nvSpPr>
        <p:spPr>
          <a:xfrm>
            <a:off x="425946" y="6333560"/>
            <a:ext cx="834647" cy="365125"/>
          </a:xfrm>
          <a:prstGeom prst="rect">
            <a:avLst/>
          </a:prstGeom>
        </p:spPr>
        <p:txBody>
          <a:bodyPr/>
          <a:lstStyle>
            <a:defPPr>
              <a:defRPr lang="nl-NL"/>
            </a:defPPr>
            <a:lvl1pPr marL="0" algn="l" defTabSz="457200" rtl="0" eaLnBrk="1" latinLnBrk="0" hangingPunct="1">
              <a:defRPr sz="1800" kern="1200">
                <a:solidFill>
                  <a:srgbClr val="5D6F8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35636A-6635-CA4F-9E11-9849DEE2209F}" type="slidenum">
              <a:rPr lang="nl-NL" smtClean="0"/>
              <a:pPr/>
              <a:t>24</a:t>
            </a:fld>
            <a:endParaRPr lang="nl-NL" dirty="0"/>
          </a:p>
        </p:txBody>
      </p:sp>
    </p:spTree>
    <p:extLst>
      <p:ext uri="{BB962C8B-B14F-4D97-AF65-F5344CB8AC3E}">
        <p14:creationId xmlns:p14="http://schemas.microsoft.com/office/powerpoint/2010/main" xmlns="" val="4147733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25944" y="1133839"/>
            <a:ext cx="8089885" cy="650951"/>
          </a:xfrm>
        </p:spPr>
        <p:txBody>
          <a:bodyPr/>
          <a:lstStyle/>
          <a:p>
            <a:r>
              <a:rPr lang="nl-NL" sz="2400" dirty="0"/>
              <a:t>La nouvelle </a:t>
            </a:r>
            <a:r>
              <a:rPr lang="nl-NL" sz="2400" dirty="0" err="1"/>
              <a:t>directive</a:t>
            </a:r>
            <a:r>
              <a:rPr lang="nl-NL" sz="2400" dirty="0"/>
              <a:t> “</a:t>
            </a:r>
            <a:r>
              <a:rPr lang="nl-NL" sz="2400" dirty="0" err="1"/>
              <a:t>Marchés</a:t>
            </a:r>
            <a:r>
              <a:rPr lang="nl-NL" sz="2400" dirty="0"/>
              <a:t> </a:t>
            </a:r>
            <a:r>
              <a:rPr lang="nl-NL" sz="2400" dirty="0" err="1"/>
              <a:t>publics</a:t>
            </a:r>
            <a:r>
              <a:rPr lang="nl-NL" sz="2400" dirty="0"/>
              <a:t>” et la </a:t>
            </a:r>
            <a:r>
              <a:rPr lang="nl-NL" sz="2400" dirty="0" err="1"/>
              <a:t>réglementation</a:t>
            </a:r>
            <a:r>
              <a:rPr lang="nl-NL" sz="2400" dirty="0"/>
              <a:t> “</a:t>
            </a:r>
            <a:r>
              <a:rPr lang="nl-NL" sz="2400" dirty="0" err="1"/>
              <a:t>produits</a:t>
            </a:r>
            <a:r>
              <a:rPr lang="nl-NL" sz="2400" dirty="0"/>
              <a:t> de </a:t>
            </a:r>
            <a:r>
              <a:rPr lang="nl-NL" sz="2400" dirty="0" err="1"/>
              <a:t>construction</a:t>
            </a:r>
            <a:r>
              <a:rPr lang="nl-NL" sz="2400" dirty="0"/>
              <a:t>” au niveau </a:t>
            </a:r>
            <a:r>
              <a:rPr lang="nl-NL" sz="2400" dirty="0" err="1"/>
              <a:t>belge</a:t>
            </a:r>
            <a:r>
              <a:rPr lang="nl-NL" sz="2400" dirty="0"/>
              <a:t> et </a:t>
            </a:r>
            <a:r>
              <a:rPr lang="nl-NL" sz="2400" dirty="0" err="1"/>
              <a:t>européen</a:t>
            </a:r>
            <a:r>
              <a:rPr lang="nl-NL" sz="2400" dirty="0"/>
              <a:t/>
            </a:r>
            <a:br>
              <a:rPr lang="nl-NL" sz="2400" dirty="0"/>
            </a:br>
            <a:endParaRPr lang="nl-NL" sz="2400" dirty="0"/>
          </a:p>
        </p:txBody>
      </p:sp>
      <p:sp>
        <p:nvSpPr>
          <p:cNvPr id="3" name="Subtitel 2"/>
          <p:cNvSpPr>
            <a:spLocks noGrp="1"/>
          </p:cNvSpPr>
          <p:nvPr>
            <p:ph type="subTitle" idx="1"/>
          </p:nvPr>
        </p:nvSpPr>
        <p:spPr>
          <a:xfrm>
            <a:off x="425946" y="2372008"/>
            <a:ext cx="8089883" cy="3169988"/>
          </a:xfrm>
        </p:spPr>
        <p:txBody>
          <a:bodyPr/>
          <a:lstStyle/>
          <a:p>
            <a:pPr marL="0" indent="0">
              <a:buNone/>
            </a:pPr>
            <a:endParaRPr lang="fr-FR" sz="1400" i="1" dirty="0"/>
          </a:p>
          <a:p>
            <a:pPr marL="0" indent="0">
              <a:buNone/>
            </a:pPr>
            <a:r>
              <a:rPr lang="fr-FR" sz="1400" i="1" dirty="0"/>
              <a:t>1° les exigences en matière de label ne concernent que des critères qui sont liés à l'objet du marché et sont propres à définir les caractéristiques des travaux, des fournitures ou des services qui font l'objet du marché;</a:t>
            </a:r>
          </a:p>
          <a:p>
            <a:pPr marL="0" indent="0">
              <a:buNone/>
            </a:pPr>
            <a:r>
              <a:rPr lang="fr-FR" sz="1400" i="1" dirty="0"/>
              <a:t>2° les exigences en matière de label sont fondées sur des critères vérifiables de façon objective et non discriminatoires;</a:t>
            </a:r>
          </a:p>
          <a:p>
            <a:pPr marL="0" indent="0">
              <a:buNone/>
            </a:pPr>
            <a:r>
              <a:rPr lang="fr-FR" sz="1400" i="1" dirty="0"/>
              <a:t>3° le label est établi par une procédure ouverte et transparente à laquelle toutes les parties concernées, telles que les organismes publics, les consommateurs, les partenaires sociaux, les fabricants, les distributeurs ou les organisations non gouvernementales, peuvent participer;</a:t>
            </a:r>
          </a:p>
          <a:p>
            <a:pPr marL="0" indent="0">
              <a:buNone/>
            </a:pPr>
            <a:r>
              <a:rPr lang="fr-FR" sz="1400" i="1" dirty="0"/>
              <a:t>4° le label est accessible à toutes les parties intéressées;</a:t>
            </a:r>
          </a:p>
          <a:p>
            <a:pPr marL="0" indent="0">
              <a:buNone/>
            </a:pPr>
            <a:r>
              <a:rPr lang="fr-FR" sz="1400" i="1" dirty="0"/>
              <a:t>5° les exigences en matière de label sont fixées par un tiers sur lequel l'opérateur économique qui demande l'obtention du label ne peut exercer d'influence décisive.</a:t>
            </a:r>
            <a:endParaRPr lang="fr-BE" sz="2000" dirty="0"/>
          </a:p>
        </p:txBody>
      </p:sp>
      <p:sp>
        <p:nvSpPr>
          <p:cNvPr id="5" name="Tijdelijke aanduiding voor tekst 4"/>
          <p:cNvSpPr>
            <a:spLocks noGrp="1"/>
          </p:cNvSpPr>
          <p:nvPr>
            <p:ph type="body" sz="quarter" idx="12"/>
          </p:nvPr>
        </p:nvSpPr>
        <p:spPr/>
        <p:txBody>
          <a:bodyPr/>
          <a:lstStyle/>
          <a:p>
            <a:r>
              <a:rPr lang="nl-NL" sz="1400" dirty="0" err="1"/>
              <a:t>Comment</a:t>
            </a:r>
            <a:r>
              <a:rPr lang="nl-NL" sz="1400" dirty="0"/>
              <a:t> </a:t>
            </a:r>
            <a:r>
              <a:rPr lang="nl-NL" sz="1400" dirty="0" err="1"/>
              <a:t>prescrire</a:t>
            </a:r>
            <a:r>
              <a:rPr lang="nl-NL" sz="1400" dirty="0"/>
              <a:t> la marque BENOR ?</a:t>
            </a:r>
          </a:p>
        </p:txBody>
      </p:sp>
      <p:sp>
        <p:nvSpPr>
          <p:cNvPr id="6" name="Tijdelijke aanduiding voor datum 3"/>
          <p:cNvSpPr txBox="1">
            <a:spLocks/>
          </p:cNvSpPr>
          <p:nvPr/>
        </p:nvSpPr>
        <p:spPr>
          <a:xfrm>
            <a:off x="425946" y="6333560"/>
            <a:ext cx="834647" cy="365125"/>
          </a:xfrm>
          <a:prstGeom prst="rect">
            <a:avLst/>
          </a:prstGeom>
        </p:spPr>
        <p:txBody>
          <a:bodyPr/>
          <a:lstStyle>
            <a:defPPr>
              <a:defRPr lang="nl-NL"/>
            </a:defPPr>
            <a:lvl1pPr marL="0" algn="l" defTabSz="457200" rtl="0" eaLnBrk="1" latinLnBrk="0" hangingPunct="1">
              <a:defRPr sz="1800" kern="1200">
                <a:solidFill>
                  <a:srgbClr val="5D6F8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35636A-6635-CA4F-9E11-9849DEE2209F}" type="slidenum">
              <a:rPr lang="nl-NL" smtClean="0"/>
              <a:pPr/>
              <a:t>25</a:t>
            </a:fld>
            <a:endParaRPr lang="nl-NL" dirty="0"/>
          </a:p>
        </p:txBody>
      </p:sp>
    </p:spTree>
    <p:extLst>
      <p:ext uri="{BB962C8B-B14F-4D97-AF65-F5344CB8AC3E}">
        <p14:creationId xmlns:p14="http://schemas.microsoft.com/office/powerpoint/2010/main" xmlns="" val="351942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25944" y="1133839"/>
            <a:ext cx="8089885" cy="650951"/>
          </a:xfrm>
        </p:spPr>
        <p:txBody>
          <a:bodyPr/>
          <a:lstStyle/>
          <a:p>
            <a:r>
              <a:rPr lang="nl-NL" sz="2400" dirty="0"/>
              <a:t>La nouvelle </a:t>
            </a:r>
            <a:r>
              <a:rPr lang="nl-NL" sz="2400" dirty="0" err="1"/>
              <a:t>directive</a:t>
            </a:r>
            <a:r>
              <a:rPr lang="nl-NL" sz="2400" dirty="0"/>
              <a:t> “</a:t>
            </a:r>
            <a:r>
              <a:rPr lang="nl-NL" sz="2400" dirty="0" err="1"/>
              <a:t>Marchés</a:t>
            </a:r>
            <a:r>
              <a:rPr lang="nl-NL" sz="2400" dirty="0"/>
              <a:t> </a:t>
            </a:r>
            <a:r>
              <a:rPr lang="nl-NL" sz="2400" dirty="0" err="1"/>
              <a:t>publics</a:t>
            </a:r>
            <a:r>
              <a:rPr lang="nl-NL" sz="2400" dirty="0"/>
              <a:t>” et la </a:t>
            </a:r>
            <a:r>
              <a:rPr lang="nl-NL" sz="2400" dirty="0" err="1"/>
              <a:t>réglementation</a:t>
            </a:r>
            <a:r>
              <a:rPr lang="nl-NL" sz="2400" dirty="0"/>
              <a:t> “</a:t>
            </a:r>
            <a:r>
              <a:rPr lang="nl-NL" sz="2400" dirty="0" err="1"/>
              <a:t>produits</a:t>
            </a:r>
            <a:r>
              <a:rPr lang="nl-NL" sz="2400" dirty="0"/>
              <a:t> de </a:t>
            </a:r>
            <a:r>
              <a:rPr lang="nl-NL" sz="2400" dirty="0" err="1"/>
              <a:t>construction</a:t>
            </a:r>
            <a:r>
              <a:rPr lang="nl-NL" sz="2400" dirty="0"/>
              <a:t>” au niveau </a:t>
            </a:r>
            <a:r>
              <a:rPr lang="nl-NL" sz="2400" dirty="0" err="1"/>
              <a:t>belge</a:t>
            </a:r>
            <a:r>
              <a:rPr lang="nl-NL" sz="2400" dirty="0"/>
              <a:t> et </a:t>
            </a:r>
            <a:r>
              <a:rPr lang="nl-NL" sz="2400" dirty="0" err="1"/>
              <a:t>européen</a:t>
            </a:r>
            <a:r>
              <a:rPr lang="nl-NL" sz="2400" dirty="0"/>
              <a:t/>
            </a:r>
            <a:br>
              <a:rPr lang="nl-NL" sz="2400" dirty="0"/>
            </a:br>
            <a:endParaRPr lang="nl-NL" sz="2400" dirty="0"/>
          </a:p>
        </p:txBody>
      </p:sp>
      <p:sp>
        <p:nvSpPr>
          <p:cNvPr id="3" name="Subtitel 2"/>
          <p:cNvSpPr>
            <a:spLocks noGrp="1"/>
          </p:cNvSpPr>
          <p:nvPr>
            <p:ph type="subTitle" idx="1"/>
          </p:nvPr>
        </p:nvSpPr>
        <p:spPr>
          <a:xfrm>
            <a:off x="425946" y="2372008"/>
            <a:ext cx="8089883" cy="3169988"/>
          </a:xfrm>
        </p:spPr>
        <p:txBody>
          <a:bodyPr/>
          <a:lstStyle/>
          <a:p>
            <a:pPr marL="0" indent="0">
              <a:buNone/>
            </a:pPr>
            <a:r>
              <a:rPr lang="fr-FR" sz="1400" i="1" dirty="0"/>
              <a:t>Lorsque le pouvoir adjudicateur n'exige pas que les travaux, les fournitures ou les services remplissent toutes les exigences en matière de label, il indique les exigences qui sont visées.</a:t>
            </a:r>
            <a:endParaRPr lang="fr-BE" sz="1400" dirty="0"/>
          </a:p>
          <a:p>
            <a:pPr marL="0" indent="0">
              <a:buNone/>
            </a:pPr>
            <a:endParaRPr lang="fr-BE" sz="1400" dirty="0"/>
          </a:p>
          <a:p>
            <a:pPr marL="0" indent="0">
              <a:buNone/>
            </a:pPr>
            <a:r>
              <a:rPr lang="fr-FR" sz="1400" i="1" dirty="0"/>
              <a:t>Le pouvoir adjudicateur qui exige un label particulier accepte tous les labels qui confirment que les travaux, fournitures ou services remplissent </a:t>
            </a:r>
            <a:r>
              <a:rPr lang="fr-FR" sz="1400" b="1" i="1" u="sng" dirty="0"/>
              <a:t>des exigences équivalentes en matière de label</a:t>
            </a:r>
            <a:r>
              <a:rPr lang="fr-FR" sz="1400" i="1" dirty="0"/>
              <a:t>.</a:t>
            </a:r>
            <a:endParaRPr lang="fr-BE" sz="1400" dirty="0"/>
          </a:p>
          <a:p>
            <a:pPr marL="0" indent="0">
              <a:buNone/>
            </a:pPr>
            <a:endParaRPr lang="fr-BE" sz="1400" dirty="0"/>
          </a:p>
          <a:p>
            <a:pPr marL="0" indent="0">
              <a:buNone/>
            </a:pPr>
            <a:r>
              <a:rPr lang="fr-FR" sz="1400" i="1" dirty="0"/>
              <a:t>Lorsqu'un opérateur économique n'a manifestement pas la possibilité d'obtenir le label particulier spécifié par le pouvoir adjudicateur ou un label équivalent dans les délais fixés pour des raisons qui ne lui sont pas imputables, </a:t>
            </a:r>
            <a:r>
              <a:rPr lang="fr-FR" sz="1400" b="1" i="1" u="sng" dirty="0"/>
              <a:t>le pouvoir adjudicateur accepte d'autres moyens de preuve appropriés </a:t>
            </a:r>
            <a:r>
              <a:rPr lang="fr-FR" sz="1400" i="1" dirty="0"/>
              <a:t>tels que, par exemple, un dossier technique du fabricant, pour autant que l'opérateur économique concerné établisse que les travaux, fournitures ou services qu'il doit fournir satisfont aux exigences concernant le label particulier ou aux exigences particulières indiquées par le pouvoir adjudicateur. Néanmoins, en ce qui concerne les marchés dont la valeur estimée est inférieur au seuil correspondant de la publicité européenne, le pouvoir adjudicateur doit toujours tenir compte des autres moyens de preuve, pour autant que ces dernières démontrent qu'il est satisfait aux exigences concernant le label particulier ou aux exigences spécifiques.</a:t>
            </a:r>
            <a:endParaRPr lang="fr-BE" sz="1400" dirty="0"/>
          </a:p>
          <a:p>
            <a:pPr marL="0" indent="0">
              <a:buNone/>
            </a:pPr>
            <a:r>
              <a:rPr lang="nl-NL" sz="1400" dirty="0"/>
              <a:t/>
            </a:r>
            <a:br>
              <a:rPr lang="nl-NL" sz="1400" dirty="0"/>
            </a:br>
            <a:r>
              <a:rPr lang="nl-NL" sz="1400" dirty="0"/>
              <a:t/>
            </a:r>
            <a:br>
              <a:rPr lang="nl-NL" sz="1400" dirty="0"/>
            </a:br>
            <a:r>
              <a:rPr lang="nl-NL" sz="1400" dirty="0"/>
              <a:t/>
            </a:r>
            <a:br>
              <a:rPr lang="nl-NL" sz="1400" dirty="0"/>
            </a:br>
            <a:endParaRPr lang="fr-BE" sz="1400" dirty="0"/>
          </a:p>
          <a:p>
            <a:pPr marL="0" indent="0">
              <a:buNone/>
            </a:pPr>
            <a:endParaRPr lang="fr-BE" sz="1400" dirty="0"/>
          </a:p>
          <a:p>
            <a:pPr marL="0" indent="0">
              <a:buNone/>
            </a:pPr>
            <a:endParaRPr lang="fr-BE" sz="1400" dirty="0"/>
          </a:p>
          <a:p>
            <a:pPr marL="0" indent="0">
              <a:buNone/>
            </a:pPr>
            <a:endParaRPr lang="fr-BE" sz="1400" dirty="0"/>
          </a:p>
          <a:p>
            <a:pPr marL="0" indent="0">
              <a:buNone/>
            </a:pPr>
            <a:endParaRPr lang="fr-BE" sz="2000" dirty="0"/>
          </a:p>
        </p:txBody>
      </p:sp>
      <p:sp>
        <p:nvSpPr>
          <p:cNvPr id="5" name="Tijdelijke aanduiding voor tekst 4"/>
          <p:cNvSpPr>
            <a:spLocks noGrp="1"/>
          </p:cNvSpPr>
          <p:nvPr>
            <p:ph type="body" sz="quarter" idx="12"/>
          </p:nvPr>
        </p:nvSpPr>
        <p:spPr/>
        <p:txBody>
          <a:bodyPr/>
          <a:lstStyle/>
          <a:p>
            <a:r>
              <a:rPr lang="nl-NL" sz="1400" dirty="0" err="1"/>
              <a:t>Comment</a:t>
            </a:r>
            <a:r>
              <a:rPr lang="nl-NL" sz="1400" dirty="0"/>
              <a:t> </a:t>
            </a:r>
            <a:r>
              <a:rPr lang="nl-NL" sz="1400" dirty="0" err="1"/>
              <a:t>prescrire</a:t>
            </a:r>
            <a:r>
              <a:rPr lang="nl-NL" sz="1400" dirty="0"/>
              <a:t> la marque BENOR ?</a:t>
            </a:r>
          </a:p>
        </p:txBody>
      </p:sp>
      <p:sp>
        <p:nvSpPr>
          <p:cNvPr id="6" name="Tijdelijke aanduiding voor datum 3"/>
          <p:cNvSpPr txBox="1">
            <a:spLocks/>
          </p:cNvSpPr>
          <p:nvPr/>
        </p:nvSpPr>
        <p:spPr>
          <a:xfrm>
            <a:off x="425946" y="6333560"/>
            <a:ext cx="834647" cy="365125"/>
          </a:xfrm>
          <a:prstGeom prst="rect">
            <a:avLst/>
          </a:prstGeom>
        </p:spPr>
        <p:txBody>
          <a:bodyPr/>
          <a:lstStyle>
            <a:defPPr>
              <a:defRPr lang="nl-NL"/>
            </a:defPPr>
            <a:lvl1pPr marL="0" algn="l" defTabSz="457200" rtl="0" eaLnBrk="1" latinLnBrk="0" hangingPunct="1">
              <a:defRPr sz="1800" kern="1200">
                <a:solidFill>
                  <a:srgbClr val="5D6F8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35636A-6635-CA4F-9E11-9849DEE2209F}" type="slidenum">
              <a:rPr lang="nl-NL" smtClean="0"/>
              <a:pPr/>
              <a:t>26</a:t>
            </a:fld>
            <a:endParaRPr lang="nl-NL" dirty="0"/>
          </a:p>
        </p:txBody>
      </p:sp>
    </p:spTree>
    <p:extLst>
      <p:ext uri="{BB962C8B-B14F-4D97-AF65-F5344CB8AC3E}">
        <p14:creationId xmlns:p14="http://schemas.microsoft.com/office/powerpoint/2010/main" xmlns="" val="774352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25944" y="1133839"/>
            <a:ext cx="8089885" cy="650951"/>
          </a:xfrm>
        </p:spPr>
        <p:txBody>
          <a:bodyPr/>
          <a:lstStyle/>
          <a:p>
            <a:r>
              <a:rPr lang="nl-NL" sz="2400" dirty="0"/>
              <a:t>La nouvelle </a:t>
            </a:r>
            <a:r>
              <a:rPr lang="nl-NL" sz="2400" dirty="0" err="1"/>
              <a:t>directive</a:t>
            </a:r>
            <a:r>
              <a:rPr lang="nl-NL" sz="2400" dirty="0"/>
              <a:t> “</a:t>
            </a:r>
            <a:r>
              <a:rPr lang="nl-NL" sz="2400" dirty="0" err="1"/>
              <a:t>Marchés</a:t>
            </a:r>
            <a:r>
              <a:rPr lang="nl-NL" sz="2400" dirty="0"/>
              <a:t> </a:t>
            </a:r>
            <a:r>
              <a:rPr lang="nl-NL" sz="2400" dirty="0" err="1"/>
              <a:t>publics</a:t>
            </a:r>
            <a:r>
              <a:rPr lang="nl-NL" sz="2400" dirty="0"/>
              <a:t>” et la </a:t>
            </a:r>
            <a:r>
              <a:rPr lang="nl-NL" sz="2400" dirty="0" err="1"/>
              <a:t>réglementation</a:t>
            </a:r>
            <a:r>
              <a:rPr lang="nl-NL" sz="2400" dirty="0"/>
              <a:t> “</a:t>
            </a:r>
            <a:r>
              <a:rPr lang="nl-NL" sz="2400" dirty="0" err="1"/>
              <a:t>produits</a:t>
            </a:r>
            <a:r>
              <a:rPr lang="nl-NL" sz="2400" dirty="0"/>
              <a:t> de </a:t>
            </a:r>
            <a:r>
              <a:rPr lang="nl-NL" sz="2400" dirty="0" err="1"/>
              <a:t>construction</a:t>
            </a:r>
            <a:r>
              <a:rPr lang="nl-NL" sz="2400" dirty="0"/>
              <a:t>” au niveau </a:t>
            </a:r>
            <a:r>
              <a:rPr lang="nl-NL" sz="2400" dirty="0" err="1"/>
              <a:t>belge</a:t>
            </a:r>
            <a:r>
              <a:rPr lang="nl-NL" sz="2400" dirty="0"/>
              <a:t> et </a:t>
            </a:r>
            <a:r>
              <a:rPr lang="nl-NL" sz="2400" dirty="0" err="1"/>
              <a:t>européen</a:t>
            </a:r>
            <a:r>
              <a:rPr lang="nl-NL" sz="2400" dirty="0"/>
              <a:t/>
            </a:r>
            <a:br>
              <a:rPr lang="nl-NL" sz="2400" dirty="0"/>
            </a:br>
            <a:endParaRPr lang="nl-NL" sz="2400" dirty="0"/>
          </a:p>
        </p:txBody>
      </p:sp>
      <p:sp>
        <p:nvSpPr>
          <p:cNvPr id="3" name="Subtitel 2"/>
          <p:cNvSpPr>
            <a:spLocks noGrp="1"/>
          </p:cNvSpPr>
          <p:nvPr>
            <p:ph type="subTitle" idx="1"/>
          </p:nvPr>
        </p:nvSpPr>
        <p:spPr>
          <a:xfrm>
            <a:off x="425946" y="2372008"/>
            <a:ext cx="8089883" cy="3169988"/>
          </a:xfrm>
        </p:spPr>
        <p:txBody>
          <a:bodyPr/>
          <a:lstStyle/>
          <a:p>
            <a:pPr marL="0" indent="0">
              <a:buNone/>
            </a:pPr>
            <a:r>
              <a:rPr lang="nl-BE" sz="1400" i="1" dirty="0"/>
              <a:t>§ 2</a:t>
            </a:r>
            <a:r>
              <a:rPr lang="fr-BE" sz="1400" dirty="0"/>
              <a:t> </a:t>
            </a:r>
            <a:r>
              <a:rPr lang="fr-FR" sz="1400" i="1" dirty="0"/>
              <a:t>Lorsqu'un label remplit les conditions prévues au paragraphe 1er, 2° à 5°, mais fixe aussi des exigences qui ne sont pas liées à l'objet du marché, le pouvoir adjudicateur n'exige pas le label en soi. Dans ce cas il peut néanmoins définir les spécifications techniques par référence aux spécifications détaillées de ce label ou, si besoin est, aux parties de celles-ci qui sont liées à l'objet du marché et sont propres à définir les caractéristiques de cet objet.</a:t>
            </a:r>
            <a:endParaRPr lang="fr-BE" sz="1400" dirty="0"/>
          </a:p>
          <a:p>
            <a:pPr marL="0" indent="0">
              <a:buNone/>
            </a:pPr>
            <a:endParaRPr lang="fr-BE" sz="1400" dirty="0"/>
          </a:p>
          <a:p>
            <a:pPr marL="0" indent="0">
              <a:buNone/>
            </a:pPr>
            <a:endParaRPr lang="fr-BE" sz="2000" dirty="0"/>
          </a:p>
        </p:txBody>
      </p:sp>
      <p:sp>
        <p:nvSpPr>
          <p:cNvPr id="5" name="Tijdelijke aanduiding voor tekst 4"/>
          <p:cNvSpPr>
            <a:spLocks noGrp="1"/>
          </p:cNvSpPr>
          <p:nvPr>
            <p:ph type="body" sz="quarter" idx="12"/>
          </p:nvPr>
        </p:nvSpPr>
        <p:spPr/>
        <p:txBody>
          <a:bodyPr/>
          <a:lstStyle/>
          <a:p>
            <a:r>
              <a:rPr lang="nl-NL" sz="1400" dirty="0" err="1"/>
              <a:t>Comment</a:t>
            </a:r>
            <a:r>
              <a:rPr lang="nl-NL" sz="1400" dirty="0"/>
              <a:t> </a:t>
            </a:r>
            <a:r>
              <a:rPr lang="nl-NL" sz="1400" dirty="0" err="1"/>
              <a:t>prescrire</a:t>
            </a:r>
            <a:r>
              <a:rPr lang="nl-NL" sz="1400" dirty="0"/>
              <a:t> la marque BENOR ?</a:t>
            </a:r>
          </a:p>
        </p:txBody>
      </p:sp>
      <p:sp>
        <p:nvSpPr>
          <p:cNvPr id="6" name="Tijdelijke aanduiding voor datum 3"/>
          <p:cNvSpPr txBox="1">
            <a:spLocks/>
          </p:cNvSpPr>
          <p:nvPr/>
        </p:nvSpPr>
        <p:spPr>
          <a:xfrm>
            <a:off x="425946" y="6333560"/>
            <a:ext cx="834647" cy="365125"/>
          </a:xfrm>
          <a:prstGeom prst="rect">
            <a:avLst/>
          </a:prstGeom>
        </p:spPr>
        <p:txBody>
          <a:bodyPr/>
          <a:lstStyle>
            <a:defPPr>
              <a:defRPr lang="nl-NL"/>
            </a:defPPr>
            <a:lvl1pPr marL="0" algn="l" defTabSz="457200" rtl="0" eaLnBrk="1" latinLnBrk="0" hangingPunct="1">
              <a:defRPr sz="1800" kern="1200">
                <a:solidFill>
                  <a:srgbClr val="5D6F8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35636A-6635-CA4F-9E11-9849DEE2209F}" type="slidenum">
              <a:rPr lang="nl-NL" smtClean="0"/>
              <a:pPr/>
              <a:t>27</a:t>
            </a:fld>
            <a:endParaRPr lang="nl-NL" dirty="0"/>
          </a:p>
        </p:txBody>
      </p:sp>
    </p:spTree>
    <p:extLst>
      <p:ext uri="{BB962C8B-B14F-4D97-AF65-F5344CB8AC3E}">
        <p14:creationId xmlns:p14="http://schemas.microsoft.com/office/powerpoint/2010/main" xmlns="" val="3023796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25944" y="1133839"/>
            <a:ext cx="8089885" cy="650951"/>
          </a:xfrm>
        </p:spPr>
        <p:txBody>
          <a:bodyPr/>
          <a:lstStyle/>
          <a:p>
            <a:r>
              <a:rPr lang="nl-NL" sz="2400" dirty="0"/>
              <a:t>La nouvelle </a:t>
            </a:r>
            <a:r>
              <a:rPr lang="nl-NL" sz="2400" dirty="0" err="1"/>
              <a:t>directive</a:t>
            </a:r>
            <a:r>
              <a:rPr lang="nl-NL" sz="2400" dirty="0"/>
              <a:t> “</a:t>
            </a:r>
            <a:r>
              <a:rPr lang="nl-NL" sz="2400" dirty="0" err="1"/>
              <a:t>Marchés</a:t>
            </a:r>
            <a:r>
              <a:rPr lang="nl-NL" sz="2400" dirty="0"/>
              <a:t> </a:t>
            </a:r>
            <a:r>
              <a:rPr lang="nl-NL" sz="2400" dirty="0" err="1"/>
              <a:t>publics</a:t>
            </a:r>
            <a:r>
              <a:rPr lang="nl-NL" sz="2400" dirty="0"/>
              <a:t>” et la </a:t>
            </a:r>
            <a:r>
              <a:rPr lang="nl-NL" sz="2400" dirty="0" err="1"/>
              <a:t>réglementation</a:t>
            </a:r>
            <a:r>
              <a:rPr lang="nl-NL" sz="2400" dirty="0"/>
              <a:t> “</a:t>
            </a:r>
            <a:r>
              <a:rPr lang="nl-NL" sz="2400" dirty="0" err="1"/>
              <a:t>produits</a:t>
            </a:r>
            <a:r>
              <a:rPr lang="nl-NL" sz="2400" dirty="0"/>
              <a:t> de </a:t>
            </a:r>
            <a:r>
              <a:rPr lang="nl-NL" sz="2400" dirty="0" err="1"/>
              <a:t>construction</a:t>
            </a:r>
            <a:r>
              <a:rPr lang="nl-NL" sz="2400" dirty="0"/>
              <a:t>” au niveau </a:t>
            </a:r>
            <a:r>
              <a:rPr lang="nl-NL" sz="2400" dirty="0" err="1"/>
              <a:t>belge</a:t>
            </a:r>
            <a:r>
              <a:rPr lang="nl-NL" sz="2400" dirty="0"/>
              <a:t> et </a:t>
            </a:r>
            <a:r>
              <a:rPr lang="nl-NL" sz="2400" dirty="0" err="1"/>
              <a:t>européen</a:t>
            </a:r>
            <a:r>
              <a:rPr lang="nl-NL" sz="2400" dirty="0"/>
              <a:t/>
            </a:r>
            <a:br>
              <a:rPr lang="nl-NL" sz="2400" dirty="0"/>
            </a:br>
            <a:endParaRPr lang="nl-NL" sz="2400" dirty="0"/>
          </a:p>
        </p:txBody>
      </p:sp>
      <p:sp>
        <p:nvSpPr>
          <p:cNvPr id="3" name="Subtitel 2"/>
          <p:cNvSpPr>
            <a:spLocks noGrp="1"/>
          </p:cNvSpPr>
          <p:nvPr>
            <p:ph type="subTitle" idx="1"/>
          </p:nvPr>
        </p:nvSpPr>
        <p:spPr>
          <a:xfrm>
            <a:off x="425946" y="2372008"/>
            <a:ext cx="8089883" cy="3169988"/>
          </a:xfrm>
        </p:spPr>
        <p:txBody>
          <a:bodyPr/>
          <a:lstStyle/>
          <a:p>
            <a:pPr marL="0" indent="0">
              <a:buNone/>
            </a:pPr>
            <a:r>
              <a:rPr lang="fr-FR" sz="1400" i="1" dirty="0"/>
              <a:t>§ 3</a:t>
            </a:r>
            <a:r>
              <a:rPr lang="fr-BE" sz="1400" dirty="0"/>
              <a:t> </a:t>
            </a:r>
            <a:r>
              <a:rPr lang="fr-FR" sz="1400" i="1" dirty="0"/>
              <a:t>Le pouvoir adjudicateur fait mention dans les documents du marché de la manière dont il est fait usage du label et ce selon les modalités précisées ci-dessous:</a:t>
            </a:r>
          </a:p>
          <a:p>
            <a:pPr marL="0" indent="0">
              <a:buNone/>
            </a:pPr>
            <a:endParaRPr lang="fr-FR" sz="1400" i="1" dirty="0"/>
          </a:p>
          <a:p>
            <a:pPr marL="0" indent="0">
              <a:buNone/>
            </a:pPr>
            <a:r>
              <a:rPr lang="fr-FR" sz="1400" b="1" i="1" dirty="0"/>
              <a:t>1°lorsque le label est exigé en tant que moyen permettant de prouver que les </a:t>
            </a:r>
            <a:r>
              <a:rPr lang="fr-FR" sz="1400" i="1" dirty="0"/>
              <a:t>travaux, services ou </a:t>
            </a:r>
            <a:r>
              <a:rPr lang="fr-FR" sz="1400" b="1" i="1" dirty="0"/>
              <a:t>fournitures correspondent aux caractéristiques requises</a:t>
            </a:r>
            <a:r>
              <a:rPr lang="fr-FR" sz="1400" i="1" dirty="0"/>
              <a:t>, conformément au paragraphe 1er et que cela concerne </a:t>
            </a:r>
            <a:r>
              <a:rPr lang="fr-FR" sz="1400" b="1" i="1" dirty="0"/>
              <a:t>un marché pour lequel la valeur estimée est égale ou supérieure</a:t>
            </a:r>
            <a:r>
              <a:rPr lang="fr-FR" sz="1400" i="1" dirty="0"/>
              <a:t> au seuil correspondant pour la publicité européenne, au moyen de la mention suivante ou une mention analogue:</a:t>
            </a:r>
            <a:endParaRPr lang="fr-BE" sz="1400" dirty="0"/>
          </a:p>
          <a:p>
            <a:pPr marL="0" indent="0">
              <a:buNone/>
            </a:pPr>
            <a:endParaRPr lang="fr-FR" sz="1400" i="1" dirty="0"/>
          </a:p>
          <a:p>
            <a:pPr marL="0" indent="0">
              <a:buNone/>
            </a:pPr>
            <a:r>
              <a:rPr lang="fr-FR" sz="1400" b="1" i="1" dirty="0"/>
              <a:t>“Ce label est exigé en exécution de l’article 54, § 1er, de la loi du … relative aux marchés publics. Il satisfait à toutes les conditions mentionnées dans cette dernière disposition. Les exigences en matière de label ne concernent notamment que des critères qui sont liés à l’objet du marché et sont propres à définir les caractéristiques des travaux/fournitures/services qui font l’objet du marché.”;</a:t>
            </a:r>
          </a:p>
          <a:p>
            <a:pPr marL="0" indent="0">
              <a:buNone/>
            </a:pPr>
            <a:r>
              <a:rPr lang="fr-FR" sz="1400" b="1" i="1" dirty="0"/>
              <a:t>											</a:t>
            </a:r>
            <a:r>
              <a:rPr lang="fr-FR" sz="1400" b="1" i="1" dirty="0">
                <a:solidFill>
                  <a:srgbClr val="FF0000"/>
                </a:solidFill>
              </a:rPr>
              <a:t>Clause art. 54</a:t>
            </a:r>
            <a:endParaRPr lang="fr-BE" sz="1400" b="1" dirty="0">
              <a:solidFill>
                <a:srgbClr val="FF0000"/>
              </a:solidFill>
            </a:endParaRPr>
          </a:p>
          <a:p>
            <a:pPr marL="0" indent="0">
              <a:buNone/>
            </a:pPr>
            <a:endParaRPr lang="fr-FR" sz="1400" i="1" dirty="0"/>
          </a:p>
          <a:p>
            <a:pPr marL="0" indent="0">
              <a:buNone/>
            </a:pPr>
            <a:endParaRPr lang="fr-BE" sz="2000" dirty="0"/>
          </a:p>
        </p:txBody>
      </p:sp>
      <p:sp>
        <p:nvSpPr>
          <p:cNvPr id="5" name="Tijdelijke aanduiding voor tekst 4"/>
          <p:cNvSpPr>
            <a:spLocks noGrp="1"/>
          </p:cNvSpPr>
          <p:nvPr>
            <p:ph type="body" sz="quarter" idx="12"/>
          </p:nvPr>
        </p:nvSpPr>
        <p:spPr/>
        <p:txBody>
          <a:bodyPr/>
          <a:lstStyle/>
          <a:p>
            <a:r>
              <a:rPr lang="nl-NL" sz="1400" dirty="0" err="1"/>
              <a:t>Comment</a:t>
            </a:r>
            <a:r>
              <a:rPr lang="nl-NL" sz="1400" dirty="0"/>
              <a:t> </a:t>
            </a:r>
            <a:r>
              <a:rPr lang="nl-NL" sz="1400" dirty="0" err="1"/>
              <a:t>prescrire</a:t>
            </a:r>
            <a:r>
              <a:rPr lang="nl-NL" sz="1400" dirty="0"/>
              <a:t> la marque BENOR ?</a:t>
            </a:r>
          </a:p>
        </p:txBody>
      </p:sp>
      <p:sp>
        <p:nvSpPr>
          <p:cNvPr id="6" name="Tijdelijke aanduiding voor datum 3"/>
          <p:cNvSpPr txBox="1">
            <a:spLocks/>
          </p:cNvSpPr>
          <p:nvPr/>
        </p:nvSpPr>
        <p:spPr>
          <a:xfrm>
            <a:off x="425946" y="6333560"/>
            <a:ext cx="834647" cy="365125"/>
          </a:xfrm>
          <a:prstGeom prst="rect">
            <a:avLst/>
          </a:prstGeom>
        </p:spPr>
        <p:txBody>
          <a:bodyPr/>
          <a:lstStyle>
            <a:defPPr>
              <a:defRPr lang="nl-NL"/>
            </a:defPPr>
            <a:lvl1pPr marL="0" algn="l" defTabSz="457200" rtl="0" eaLnBrk="1" latinLnBrk="0" hangingPunct="1">
              <a:defRPr sz="1800" kern="1200">
                <a:solidFill>
                  <a:srgbClr val="5D6F8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35636A-6635-CA4F-9E11-9849DEE2209F}" type="slidenum">
              <a:rPr lang="nl-NL" smtClean="0"/>
              <a:pPr/>
              <a:t>28</a:t>
            </a:fld>
            <a:endParaRPr lang="nl-NL" dirty="0"/>
          </a:p>
        </p:txBody>
      </p:sp>
    </p:spTree>
    <p:extLst>
      <p:ext uri="{BB962C8B-B14F-4D97-AF65-F5344CB8AC3E}">
        <p14:creationId xmlns:p14="http://schemas.microsoft.com/office/powerpoint/2010/main" xmlns="" val="4141403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25944" y="1133839"/>
            <a:ext cx="8089885" cy="650951"/>
          </a:xfrm>
        </p:spPr>
        <p:txBody>
          <a:bodyPr/>
          <a:lstStyle/>
          <a:p>
            <a:r>
              <a:rPr lang="nl-NL" sz="2400" dirty="0"/>
              <a:t>La nouvelle </a:t>
            </a:r>
            <a:r>
              <a:rPr lang="nl-NL" sz="2400" dirty="0" err="1"/>
              <a:t>directive</a:t>
            </a:r>
            <a:r>
              <a:rPr lang="nl-NL" sz="2400" dirty="0"/>
              <a:t> “</a:t>
            </a:r>
            <a:r>
              <a:rPr lang="nl-NL" sz="2400" dirty="0" err="1"/>
              <a:t>Marchés</a:t>
            </a:r>
            <a:r>
              <a:rPr lang="nl-NL" sz="2400" dirty="0"/>
              <a:t> </a:t>
            </a:r>
            <a:r>
              <a:rPr lang="nl-NL" sz="2400" dirty="0" err="1"/>
              <a:t>publics</a:t>
            </a:r>
            <a:r>
              <a:rPr lang="nl-NL" sz="2400" dirty="0"/>
              <a:t>” et la </a:t>
            </a:r>
            <a:r>
              <a:rPr lang="nl-NL" sz="2400" dirty="0" err="1"/>
              <a:t>réglementation</a:t>
            </a:r>
            <a:r>
              <a:rPr lang="nl-NL" sz="2400" dirty="0"/>
              <a:t> “</a:t>
            </a:r>
            <a:r>
              <a:rPr lang="nl-NL" sz="2400" dirty="0" err="1"/>
              <a:t>produits</a:t>
            </a:r>
            <a:r>
              <a:rPr lang="nl-NL" sz="2400" dirty="0"/>
              <a:t> de </a:t>
            </a:r>
            <a:r>
              <a:rPr lang="nl-NL" sz="2400" dirty="0" err="1"/>
              <a:t>construction</a:t>
            </a:r>
            <a:r>
              <a:rPr lang="nl-NL" sz="2400" dirty="0"/>
              <a:t>” au niveau </a:t>
            </a:r>
            <a:r>
              <a:rPr lang="nl-NL" sz="2400" dirty="0" err="1"/>
              <a:t>belge</a:t>
            </a:r>
            <a:r>
              <a:rPr lang="nl-NL" sz="2400" dirty="0"/>
              <a:t> et </a:t>
            </a:r>
            <a:r>
              <a:rPr lang="nl-NL" sz="2400" dirty="0" err="1"/>
              <a:t>européen</a:t>
            </a:r>
            <a:r>
              <a:rPr lang="nl-NL" sz="2400" dirty="0"/>
              <a:t/>
            </a:r>
            <a:br>
              <a:rPr lang="nl-NL" sz="2400" dirty="0"/>
            </a:br>
            <a:endParaRPr lang="nl-NL" sz="2400" dirty="0"/>
          </a:p>
        </p:txBody>
      </p:sp>
      <p:sp>
        <p:nvSpPr>
          <p:cNvPr id="3" name="Subtitel 2"/>
          <p:cNvSpPr>
            <a:spLocks noGrp="1"/>
          </p:cNvSpPr>
          <p:nvPr>
            <p:ph type="subTitle" idx="1"/>
          </p:nvPr>
        </p:nvSpPr>
        <p:spPr>
          <a:xfrm>
            <a:off x="425946" y="2372008"/>
            <a:ext cx="8089883" cy="3169988"/>
          </a:xfrm>
        </p:spPr>
        <p:txBody>
          <a:bodyPr/>
          <a:lstStyle/>
          <a:p>
            <a:pPr marL="0" indent="0">
              <a:buNone/>
            </a:pPr>
            <a:r>
              <a:rPr lang="fr-FR" sz="1400" i="1" dirty="0"/>
              <a:t>2°lorsque le label est exigé </a:t>
            </a:r>
            <a:r>
              <a:rPr lang="fr-FR" sz="1400" b="1" i="1" dirty="0"/>
              <a:t>en tant que moyen permettant de prouver que les </a:t>
            </a:r>
            <a:r>
              <a:rPr lang="fr-FR" sz="1400" i="1" dirty="0"/>
              <a:t>travaux, services ou </a:t>
            </a:r>
            <a:r>
              <a:rPr lang="fr-FR" sz="1400" b="1" i="1" dirty="0"/>
              <a:t>fournitures correspondent aux caractéristiques requises</a:t>
            </a:r>
            <a:r>
              <a:rPr lang="fr-FR" sz="1400" i="1" dirty="0"/>
              <a:t>, conformément au paragraphe 1er et que cela concerne un marché pour lequel </a:t>
            </a:r>
            <a:r>
              <a:rPr lang="fr-FR" sz="1400" b="1" i="1" dirty="0"/>
              <a:t>la valeur estimée est inférieure au seuil correspondant pour la publicité européenne</a:t>
            </a:r>
            <a:r>
              <a:rPr lang="fr-FR" sz="1400" i="1" dirty="0"/>
              <a:t>, au moyen de la mention suivante ou une mention analogue:</a:t>
            </a:r>
            <a:endParaRPr lang="fr-BE" sz="1400" dirty="0"/>
          </a:p>
          <a:p>
            <a:pPr marL="0" indent="0">
              <a:buNone/>
            </a:pPr>
            <a:endParaRPr lang="fr-FR" sz="1400" i="1" dirty="0"/>
          </a:p>
          <a:p>
            <a:pPr marL="0" indent="0">
              <a:buNone/>
            </a:pPr>
            <a:r>
              <a:rPr lang="fr-FR" sz="1400" b="1" i="1" dirty="0"/>
              <a:t>“Il est renvoyé au label souhaité en exécution de l’article 54, § 1er, de la loi du … relative aux marchés publics. Il satisfait à toutes les conditions mentionnées dans cette dernière disposition. Les exigences en matière de label ne concernent notamment que des critères qui sont liés à l’objet du marché et sont propres à définir les caractéristiques des travaux/fournitures/ services qui font l’objet du marché. Néanmoins, il est également toujours tenu compte d’autres moyens (et) preuve appropriés, pour autant que ces dernières démontrent qu’il est satisfait aux exigences concernant le label particulier ou aux exigences spécifiques.”;</a:t>
            </a:r>
            <a:endParaRPr lang="fr-BE" sz="1400" b="1" dirty="0"/>
          </a:p>
          <a:p>
            <a:pPr marL="0" indent="0">
              <a:buNone/>
            </a:pPr>
            <a:r>
              <a:rPr lang="fr-BE" sz="1400" dirty="0"/>
              <a:t>											</a:t>
            </a:r>
            <a:r>
              <a:rPr lang="fr-FR" sz="1400" b="1" i="1" dirty="0">
                <a:solidFill>
                  <a:srgbClr val="FF0000"/>
                </a:solidFill>
              </a:rPr>
              <a:t> Clause art. 54</a:t>
            </a:r>
            <a:endParaRPr lang="fr-BE" sz="1400" dirty="0"/>
          </a:p>
        </p:txBody>
      </p:sp>
      <p:sp>
        <p:nvSpPr>
          <p:cNvPr id="5" name="Tijdelijke aanduiding voor tekst 4"/>
          <p:cNvSpPr>
            <a:spLocks noGrp="1"/>
          </p:cNvSpPr>
          <p:nvPr>
            <p:ph type="body" sz="quarter" idx="12"/>
          </p:nvPr>
        </p:nvSpPr>
        <p:spPr/>
        <p:txBody>
          <a:bodyPr/>
          <a:lstStyle/>
          <a:p>
            <a:r>
              <a:rPr lang="nl-NL" sz="1400" dirty="0" err="1"/>
              <a:t>Comment</a:t>
            </a:r>
            <a:r>
              <a:rPr lang="nl-NL" sz="1400" dirty="0"/>
              <a:t> </a:t>
            </a:r>
            <a:r>
              <a:rPr lang="nl-NL" sz="1400" dirty="0" err="1"/>
              <a:t>prescrire</a:t>
            </a:r>
            <a:r>
              <a:rPr lang="nl-NL" sz="1400" dirty="0"/>
              <a:t> la marque BENOR ?</a:t>
            </a:r>
          </a:p>
        </p:txBody>
      </p:sp>
      <p:sp>
        <p:nvSpPr>
          <p:cNvPr id="6" name="Tijdelijke aanduiding voor datum 3"/>
          <p:cNvSpPr txBox="1">
            <a:spLocks/>
          </p:cNvSpPr>
          <p:nvPr/>
        </p:nvSpPr>
        <p:spPr>
          <a:xfrm>
            <a:off x="425946" y="6333560"/>
            <a:ext cx="834647" cy="365125"/>
          </a:xfrm>
          <a:prstGeom prst="rect">
            <a:avLst/>
          </a:prstGeom>
        </p:spPr>
        <p:txBody>
          <a:bodyPr/>
          <a:lstStyle>
            <a:defPPr>
              <a:defRPr lang="nl-NL"/>
            </a:defPPr>
            <a:lvl1pPr marL="0" algn="l" defTabSz="457200" rtl="0" eaLnBrk="1" latinLnBrk="0" hangingPunct="1">
              <a:defRPr sz="1800" kern="1200">
                <a:solidFill>
                  <a:srgbClr val="5D6F8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35636A-6635-CA4F-9E11-9849DEE2209F}" type="slidenum">
              <a:rPr lang="nl-NL" smtClean="0"/>
              <a:pPr/>
              <a:t>29</a:t>
            </a:fld>
            <a:endParaRPr lang="nl-NL" dirty="0"/>
          </a:p>
        </p:txBody>
      </p:sp>
    </p:spTree>
    <p:extLst>
      <p:ext uri="{BB962C8B-B14F-4D97-AF65-F5344CB8AC3E}">
        <p14:creationId xmlns:p14="http://schemas.microsoft.com/office/powerpoint/2010/main" xmlns="" val="1210212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25945" y="1351122"/>
            <a:ext cx="8089885" cy="650951"/>
          </a:xfrm>
        </p:spPr>
        <p:txBody>
          <a:bodyPr/>
          <a:lstStyle/>
          <a:p>
            <a:r>
              <a:rPr lang="nl-NL" sz="2400" dirty="0"/>
              <a:t>La </a:t>
            </a:r>
            <a:r>
              <a:rPr lang="nl-NL" sz="2400" dirty="0" err="1"/>
              <a:t>normalisation</a:t>
            </a:r>
            <a:r>
              <a:rPr lang="nl-NL" sz="2400" dirty="0"/>
              <a:t> et la </a:t>
            </a:r>
            <a:r>
              <a:rPr lang="nl-NL" sz="2400" dirty="0" err="1"/>
              <a:t>certification</a:t>
            </a:r>
            <a:r>
              <a:rPr lang="nl-NL" sz="2400" dirty="0"/>
              <a:t> en </a:t>
            </a:r>
            <a:r>
              <a:rPr lang="nl-NL" sz="2400" dirty="0" err="1"/>
              <a:t>Belgique</a:t>
            </a:r>
            <a:r>
              <a:rPr lang="nl-NL" sz="2400" dirty="0"/>
              <a:t> et en Europe</a:t>
            </a:r>
            <a:br>
              <a:rPr lang="nl-NL" sz="2400" dirty="0"/>
            </a:br>
            <a:endParaRPr lang="nl-NL" sz="2400" dirty="0"/>
          </a:p>
        </p:txBody>
      </p:sp>
      <p:sp>
        <p:nvSpPr>
          <p:cNvPr id="3" name="Subtitel 2"/>
          <p:cNvSpPr>
            <a:spLocks noGrp="1"/>
          </p:cNvSpPr>
          <p:nvPr>
            <p:ph type="subTitle" idx="1"/>
          </p:nvPr>
        </p:nvSpPr>
        <p:spPr>
          <a:xfrm>
            <a:off x="425945" y="2339087"/>
            <a:ext cx="8089883" cy="3657459"/>
          </a:xfrm>
        </p:spPr>
        <p:txBody>
          <a:bodyPr/>
          <a:lstStyle/>
          <a:p>
            <a:r>
              <a:rPr lang="fr-BE" sz="2000" dirty="0"/>
              <a:t>La normalisation est l’activité volontaire qui consiste en l’élaboration et l'adoption de normes. Cette activité est réalisée </a:t>
            </a:r>
            <a:r>
              <a:rPr lang="fr-BE" sz="2000" dirty="0">
                <a:solidFill>
                  <a:srgbClr val="FF0000"/>
                </a:solidFill>
              </a:rPr>
              <a:t>par les parties intéressées </a:t>
            </a:r>
            <a:r>
              <a:rPr lang="fr-BE" sz="2000" dirty="0"/>
              <a:t>sous l'égide d'un organisme reconnu.</a:t>
            </a:r>
          </a:p>
          <a:p>
            <a:r>
              <a:rPr lang="fr-BE" sz="2000" dirty="0">
                <a:solidFill>
                  <a:srgbClr val="FF0000"/>
                </a:solidFill>
              </a:rPr>
              <a:t>Une norme est un ensemble de spécifications techniques formalisées en vue d’un usage commun et répété</a:t>
            </a:r>
            <a:r>
              <a:rPr lang="fr-BE" sz="2000" dirty="0"/>
              <a:t>. Elle reflète les règles de bonne pratique en rapport avec un produit, un service ou un processus de production.</a:t>
            </a:r>
          </a:p>
          <a:p>
            <a:pPr marL="0" indent="0">
              <a:buNone/>
            </a:pPr>
            <a:endParaRPr lang="fr-BE" sz="2000" dirty="0"/>
          </a:p>
          <a:p>
            <a:pPr marL="0" indent="0">
              <a:buNone/>
            </a:pPr>
            <a:endParaRPr lang="fr-BE" sz="2000" dirty="0"/>
          </a:p>
        </p:txBody>
      </p:sp>
      <p:sp>
        <p:nvSpPr>
          <p:cNvPr id="5" name="Tijdelijke aanduiding voor tekst 4"/>
          <p:cNvSpPr>
            <a:spLocks noGrp="1"/>
          </p:cNvSpPr>
          <p:nvPr>
            <p:ph type="body" sz="quarter" idx="12"/>
          </p:nvPr>
        </p:nvSpPr>
        <p:spPr/>
        <p:txBody>
          <a:bodyPr/>
          <a:lstStyle/>
          <a:p>
            <a:r>
              <a:rPr lang="nl-NL" sz="1400" dirty="0"/>
              <a:t>La </a:t>
            </a:r>
            <a:r>
              <a:rPr lang="nl-NL" sz="1400" dirty="0" err="1"/>
              <a:t>normalisation</a:t>
            </a:r>
            <a:r>
              <a:rPr lang="nl-NL" sz="1400" dirty="0"/>
              <a:t> et la </a:t>
            </a:r>
            <a:r>
              <a:rPr lang="nl-NL" sz="1400" dirty="0" err="1"/>
              <a:t>certification</a:t>
            </a:r>
            <a:r>
              <a:rPr lang="nl-NL" sz="1400" dirty="0"/>
              <a:t> en </a:t>
            </a:r>
            <a:r>
              <a:rPr lang="nl-NL" sz="1400" dirty="0" err="1"/>
              <a:t>Belgique</a:t>
            </a:r>
            <a:r>
              <a:rPr lang="nl-NL" sz="1400" dirty="0"/>
              <a:t> et en Europe</a:t>
            </a:r>
          </a:p>
        </p:txBody>
      </p:sp>
      <p:sp>
        <p:nvSpPr>
          <p:cNvPr id="6" name="Tijdelijke aanduiding voor datum 3"/>
          <p:cNvSpPr txBox="1">
            <a:spLocks/>
          </p:cNvSpPr>
          <p:nvPr/>
        </p:nvSpPr>
        <p:spPr>
          <a:xfrm>
            <a:off x="425946" y="6333560"/>
            <a:ext cx="834647" cy="365125"/>
          </a:xfrm>
          <a:prstGeom prst="rect">
            <a:avLst/>
          </a:prstGeom>
        </p:spPr>
        <p:txBody>
          <a:bodyPr/>
          <a:lstStyle>
            <a:defPPr>
              <a:defRPr lang="nl-NL"/>
            </a:defPPr>
            <a:lvl1pPr marL="0" algn="l" defTabSz="457200" rtl="0" eaLnBrk="1" latinLnBrk="0" hangingPunct="1">
              <a:defRPr sz="1800" kern="1200">
                <a:solidFill>
                  <a:srgbClr val="5D6F8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35636A-6635-CA4F-9E11-9849DEE2209F}" type="slidenum">
              <a:rPr lang="nl-NL" smtClean="0"/>
              <a:pPr/>
              <a:t>3</a:t>
            </a:fld>
            <a:endParaRPr lang="nl-NL" dirty="0"/>
          </a:p>
        </p:txBody>
      </p:sp>
    </p:spTree>
    <p:extLst>
      <p:ext uri="{BB962C8B-B14F-4D97-AF65-F5344CB8AC3E}">
        <p14:creationId xmlns:p14="http://schemas.microsoft.com/office/powerpoint/2010/main" xmlns="" val="2660088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25944" y="1133839"/>
            <a:ext cx="8089885" cy="650951"/>
          </a:xfrm>
        </p:spPr>
        <p:txBody>
          <a:bodyPr/>
          <a:lstStyle/>
          <a:p>
            <a:r>
              <a:rPr lang="nl-NL" sz="2400" dirty="0"/>
              <a:t>La nouvelle </a:t>
            </a:r>
            <a:r>
              <a:rPr lang="nl-NL" sz="2400" dirty="0" err="1"/>
              <a:t>directive</a:t>
            </a:r>
            <a:r>
              <a:rPr lang="nl-NL" sz="2400" dirty="0"/>
              <a:t> “</a:t>
            </a:r>
            <a:r>
              <a:rPr lang="nl-NL" sz="2400" dirty="0" err="1"/>
              <a:t>Marchés</a:t>
            </a:r>
            <a:r>
              <a:rPr lang="nl-NL" sz="2400" dirty="0"/>
              <a:t> </a:t>
            </a:r>
            <a:r>
              <a:rPr lang="nl-NL" sz="2400" dirty="0" err="1"/>
              <a:t>publics</a:t>
            </a:r>
            <a:r>
              <a:rPr lang="nl-NL" sz="2400" dirty="0"/>
              <a:t>” et la </a:t>
            </a:r>
            <a:r>
              <a:rPr lang="nl-NL" sz="2400" dirty="0" err="1"/>
              <a:t>réglementation</a:t>
            </a:r>
            <a:r>
              <a:rPr lang="nl-NL" sz="2400" dirty="0"/>
              <a:t> “</a:t>
            </a:r>
            <a:r>
              <a:rPr lang="nl-NL" sz="2400" dirty="0" err="1"/>
              <a:t>produits</a:t>
            </a:r>
            <a:r>
              <a:rPr lang="nl-NL" sz="2400" dirty="0"/>
              <a:t> de </a:t>
            </a:r>
            <a:r>
              <a:rPr lang="nl-NL" sz="2400" dirty="0" err="1"/>
              <a:t>construction</a:t>
            </a:r>
            <a:r>
              <a:rPr lang="nl-NL" sz="2400" dirty="0"/>
              <a:t>” au niveau </a:t>
            </a:r>
            <a:r>
              <a:rPr lang="nl-NL" sz="2400" dirty="0" err="1"/>
              <a:t>belge</a:t>
            </a:r>
            <a:r>
              <a:rPr lang="nl-NL" sz="2400" dirty="0"/>
              <a:t> et </a:t>
            </a:r>
            <a:r>
              <a:rPr lang="nl-NL" sz="2400" dirty="0" err="1"/>
              <a:t>européen</a:t>
            </a:r>
            <a:r>
              <a:rPr lang="nl-NL" sz="2400" dirty="0"/>
              <a:t/>
            </a:r>
            <a:br>
              <a:rPr lang="nl-NL" sz="2400" dirty="0"/>
            </a:br>
            <a:endParaRPr lang="nl-NL" sz="2400" dirty="0"/>
          </a:p>
        </p:txBody>
      </p:sp>
      <p:sp>
        <p:nvSpPr>
          <p:cNvPr id="3" name="Subtitel 2"/>
          <p:cNvSpPr>
            <a:spLocks noGrp="1"/>
          </p:cNvSpPr>
          <p:nvPr>
            <p:ph type="subTitle" idx="1"/>
          </p:nvPr>
        </p:nvSpPr>
        <p:spPr>
          <a:xfrm>
            <a:off x="425946" y="2372008"/>
            <a:ext cx="8089883" cy="3169988"/>
          </a:xfrm>
        </p:spPr>
        <p:txBody>
          <a:bodyPr/>
          <a:lstStyle/>
          <a:p>
            <a:pPr marL="0" indent="0">
              <a:buNone/>
            </a:pPr>
            <a:r>
              <a:rPr lang="fr-FR" sz="1400" i="1" dirty="0"/>
              <a:t>3°lorsque le label n'est pas en soi exigé mais que les spécifications techniques sont détaillées en reprenant, conformément au paragraphe 2, certaines des spécifications de ce label, au moyen de la mention suivante ou une mention analogue:</a:t>
            </a:r>
            <a:endParaRPr lang="fr-BE" sz="1400" dirty="0"/>
          </a:p>
          <a:p>
            <a:pPr marL="0" indent="0">
              <a:buNone/>
            </a:pPr>
            <a:endParaRPr lang="fr-FR" sz="1400" i="1" dirty="0"/>
          </a:p>
          <a:p>
            <a:pPr marL="0" indent="0">
              <a:buNone/>
            </a:pPr>
            <a:r>
              <a:rPr lang="fr-FR" sz="1400" i="1" dirty="0"/>
              <a:t>“Il est renvoyé au label en exécution de l’article 54, § 2, de la loi du … relative aux marchés publics. Il satisfait aux conditions mentionnées à l’article 54, § 1er, 2° à 5°. Ainsi, le label n’est pas en soi exigé mais les spécifications techniques sont détaillées en reprenant certaines des spécifications de ce label. Il est en outre toujours tenu compte d’autres moyens de preuve appropriés, pour autant que ces dernières démontrent qu’il est satisfait aux exigences spécifiques.”. »</a:t>
            </a:r>
            <a:endParaRPr lang="fr-BE" sz="1400" dirty="0"/>
          </a:p>
          <a:p>
            <a:pPr marL="0" indent="0">
              <a:buNone/>
            </a:pPr>
            <a:r>
              <a:rPr lang="nl-NL" sz="1400" dirty="0"/>
              <a:t/>
            </a:r>
            <a:br>
              <a:rPr lang="nl-NL" sz="1400" dirty="0"/>
            </a:br>
            <a:r>
              <a:rPr lang="nl-NL" sz="1400" dirty="0"/>
              <a:t/>
            </a:r>
            <a:br>
              <a:rPr lang="nl-NL" sz="1400" dirty="0"/>
            </a:br>
            <a:r>
              <a:rPr lang="nl-NL" sz="1400" dirty="0"/>
              <a:t/>
            </a:r>
            <a:br>
              <a:rPr lang="nl-NL" sz="1400" dirty="0"/>
            </a:br>
            <a:endParaRPr lang="fr-BE" sz="1400" dirty="0"/>
          </a:p>
          <a:p>
            <a:pPr marL="0" indent="0">
              <a:buNone/>
            </a:pPr>
            <a:endParaRPr lang="fr-BE" sz="1400" dirty="0"/>
          </a:p>
          <a:p>
            <a:pPr marL="0" indent="0">
              <a:buNone/>
            </a:pPr>
            <a:endParaRPr lang="fr-BE" sz="1400" dirty="0"/>
          </a:p>
          <a:p>
            <a:pPr marL="0" indent="0">
              <a:buNone/>
            </a:pPr>
            <a:endParaRPr lang="fr-BE" sz="1400" dirty="0"/>
          </a:p>
          <a:p>
            <a:pPr marL="0" indent="0">
              <a:buNone/>
            </a:pPr>
            <a:endParaRPr lang="fr-BE" sz="2000" dirty="0"/>
          </a:p>
        </p:txBody>
      </p:sp>
      <p:sp>
        <p:nvSpPr>
          <p:cNvPr id="5" name="Tijdelijke aanduiding voor tekst 4"/>
          <p:cNvSpPr>
            <a:spLocks noGrp="1"/>
          </p:cNvSpPr>
          <p:nvPr>
            <p:ph type="body" sz="quarter" idx="12"/>
          </p:nvPr>
        </p:nvSpPr>
        <p:spPr/>
        <p:txBody>
          <a:bodyPr/>
          <a:lstStyle/>
          <a:p>
            <a:r>
              <a:rPr lang="nl-NL" sz="1400" dirty="0" err="1"/>
              <a:t>Comment</a:t>
            </a:r>
            <a:r>
              <a:rPr lang="nl-NL" sz="1400" dirty="0"/>
              <a:t> </a:t>
            </a:r>
            <a:r>
              <a:rPr lang="nl-NL" sz="1400" dirty="0" err="1"/>
              <a:t>prescrire</a:t>
            </a:r>
            <a:r>
              <a:rPr lang="nl-NL" sz="1400" dirty="0"/>
              <a:t> la marque BENOR ?</a:t>
            </a:r>
          </a:p>
        </p:txBody>
      </p:sp>
      <p:sp>
        <p:nvSpPr>
          <p:cNvPr id="6" name="Tijdelijke aanduiding voor datum 3"/>
          <p:cNvSpPr txBox="1">
            <a:spLocks/>
          </p:cNvSpPr>
          <p:nvPr/>
        </p:nvSpPr>
        <p:spPr>
          <a:xfrm>
            <a:off x="425946" y="6333560"/>
            <a:ext cx="834647" cy="365125"/>
          </a:xfrm>
          <a:prstGeom prst="rect">
            <a:avLst/>
          </a:prstGeom>
        </p:spPr>
        <p:txBody>
          <a:bodyPr/>
          <a:lstStyle>
            <a:defPPr>
              <a:defRPr lang="nl-NL"/>
            </a:defPPr>
            <a:lvl1pPr marL="0" algn="l" defTabSz="457200" rtl="0" eaLnBrk="1" latinLnBrk="0" hangingPunct="1">
              <a:defRPr sz="1800" kern="1200">
                <a:solidFill>
                  <a:srgbClr val="5D6F8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35636A-6635-CA4F-9E11-9849DEE2209F}" type="slidenum">
              <a:rPr lang="nl-NL" smtClean="0"/>
              <a:pPr/>
              <a:t>30</a:t>
            </a:fld>
            <a:endParaRPr lang="nl-NL" dirty="0"/>
          </a:p>
        </p:txBody>
      </p:sp>
    </p:spTree>
    <p:extLst>
      <p:ext uri="{BB962C8B-B14F-4D97-AF65-F5344CB8AC3E}">
        <p14:creationId xmlns:p14="http://schemas.microsoft.com/office/powerpoint/2010/main" xmlns="" val="1026819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25944" y="1133839"/>
            <a:ext cx="8089885" cy="650951"/>
          </a:xfrm>
        </p:spPr>
        <p:txBody>
          <a:bodyPr/>
          <a:lstStyle/>
          <a:p>
            <a:r>
              <a:rPr lang="nl-NL" sz="2400" dirty="0"/>
              <a:t>La nouvelle </a:t>
            </a:r>
            <a:r>
              <a:rPr lang="nl-NL" sz="2400" dirty="0" err="1"/>
              <a:t>directive</a:t>
            </a:r>
            <a:r>
              <a:rPr lang="nl-NL" sz="2400" dirty="0"/>
              <a:t> “</a:t>
            </a:r>
            <a:r>
              <a:rPr lang="nl-NL" sz="2400" dirty="0" err="1"/>
              <a:t>Marchés</a:t>
            </a:r>
            <a:r>
              <a:rPr lang="nl-NL" sz="2400" dirty="0"/>
              <a:t> </a:t>
            </a:r>
            <a:r>
              <a:rPr lang="nl-NL" sz="2400" dirty="0" err="1"/>
              <a:t>publics</a:t>
            </a:r>
            <a:r>
              <a:rPr lang="nl-NL" sz="2400" dirty="0"/>
              <a:t>” et la </a:t>
            </a:r>
            <a:r>
              <a:rPr lang="nl-NL" sz="2400" dirty="0" err="1"/>
              <a:t>réglementation</a:t>
            </a:r>
            <a:r>
              <a:rPr lang="nl-NL" sz="2400" dirty="0"/>
              <a:t> “</a:t>
            </a:r>
            <a:r>
              <a:rPr lang="nl-NL" sz="2400" dirty="0" err="1"/>
              <a:t>produits</a:t>
            </a:r>
            <a:r>
              <a:rPr lang="nl-NL" sz="2400" dirty="0"/>
              <a:t> de </a:t>
            </a:r>
            <a:r>
              <a:rPr lang="nl-NL" sz="2400" dirty="0" err="1"/>
              <a:t>construction</a:t>
            </a:r>
            <a:r>
              <a:rPr lang="nl-NL" sz="2400" dirty="0"/>
              <a:t>” au niveau </a:t>
            </a:r>
            <a:r>
              <a:rPr lang="nl-NL" sz="2400" dirty="0" err="1"/>
              <a:t>belge</a:t>
            </a:r>
            <a:r>
              <a:rPr lang="nl-NL" sz="2400" dirty="0"/>
              <a:t> et </a:t>
            </a:r>
            <a:r>
              <a:rPr lang="nl-NL" sz="2400" dirty="0" err="1"/>
              <a:t>européen</a:t>
            </a:r>
            <a:r>
              <a:rPr lang="nl-NL" sz="2400" dirty="0"/>
              <a:t/>
            </a:r>
            <a:br>
              <a:rPr lang="nl-NL" sz="2400" dirty="0"/>
            </a:br>
            <a:endParaRPr lang="nl-NL" sz="2400" dirty="0"/>
          </a:p>
        </p:txBody>
      </p:sp>
      <p:sp>
        <p:nvSpPr>
          <p:cNvPr id="3" name="Subtitel 2"/>
          <p:cNvSpPr>
            <a:spLocks noGrp="1"/>
          </p:cNvSpPr>
          <p:nvPr>
            <p:ph type="subTitle" idx="1"/>
          </p:nvPr>
        </p:nvSpPr>
        <p:spPr>
          <a:xfrm>
            <a:off x="425946" y="2372008"/>
            <a:ext cx="8089883" cy="3169988"/>
          </a:xfrm>
        </p:spPr>
        <p:txBody>
          <a:bodyPr/>
          <a:lstStyle/>
          <a:p>
            <a:pPr marL="0" indent="0">
              <a:buNone/>
            </a:pPr>
            <a:r>
              <a:rPr lang="fr-FR" sz="1400" i="1" dirty="0"/>
              <a:t>Art. 55. § 1er. «  Le pouvoir adjudicateur peut exiger que les opérateurs économiques fournissent, comme moyen de preuve de la conformité aux exigences ou aux critères arrêtés dans les spécifications techniques, les critères d'attribution ou les conditions d'exécution, un rapport d'essai d'un organisme d'évaluation de la conformité ou un certificat délivré par un tel organisme.</a:t>
            </a:r>
            <a:endParaRPr lang="fr-BE" sz="1400" dirty="0"/>
          </a:p>
          <a:p>
            <a:pPr marL="0" indent="0">
              <a:buNone/>
            </a:pPr>
            <a:endParaRPr lang="fr-FR" sz="1400" i="1" dirty="0"/>
          </a:p>
          <a:p>
            <a:pPr marL="0" indent="0">
              <a:buNone/>
            </a:pPr>
            <a:r>
              <a:rPr lang="fr-FR" sz="1400" i="1" dirty="0"/>
              <a:t>Lorsque le pouvoir adjudicateur demande que des certificats établis par un organisme d'évaluation de la conformité particulier lui soient soumis, il accepte aussi des certificats d'autres organismes d'évaluation de la conformité équivalents.</a:t>
            </a:r>
            <a:endParaRPr lang="fr-BE" sz="1400" dirty="0"/>
          </a:p>
          <a:p>
            <a:pPr marL="0" indent="0">
              <a:buNone/>
            </a:pPr>
            <a:endParaRPr lang="fr-FR" sz="1400" i="1" dirty="0"/>
          </a:p>
        </p:txBody>
      </p:sp>
      <p:sp>
        <p:nvSpPr>
          <p:cNvPr id="5" name="Tijdelijke aanduiding voor tekst 4"/>
          <p:cNvSpPr>
            <a:spLocks noGrp="1"/>
          </p:cNvSpPr>
          <p:nvPr>
            <p:ph type="body" sz="quarter" idx="12"/>
          </p:nvPr>
        </p:nvSpPr>
        <p:spPr/>
        <p:txBody>
          <a:bodyPr/>
          <a:lstStyle/>
          <a:p>
            <a:r>
              <a:rPr lang="nl-NL" sz="1400" dirty="0" err="1"/>
              <a:t>Comment</a:t>
            </a:r>
            <a:r>
              <a:rPr lang="nl-NL" sz="1400" dirty="0"/>
              <a:t> </a:t>
            </a:r>
            <a:r>
              <a:rPr lang="nl-NL" sz="1400" dirty="0" err="1"/>
              <a:t>prescrire</a:t>
            </a:r>
            <a:r>
              <a:rPr lang="nl-NL" sz="1400" dirty="0"/>
              <a:t> la marque BENOR ?</a:t>
            </a:r>
          </a:p>
        </p:txBody>
      </p:sp>
      <p:sp>
        <p:nvSpPr>
          <p:cNvPr id="6" name="Tijdelijke aanduiding voor datum 3"/>
          <p:cNvSpPr txBox="1">
            <a:spLocks/>
          </p:cNvSpPr>
          <p:nvPr/>
        </p:nvSpPr>
        <p:spPr>
          <a:xfrm>
            <a:off x="425946" y="6333560"/>
            <a:ext cx="834647" cy="365125"/>
          </a:xfrm>
          <a:prstGeom prst="rect">
            <a:avLst/>
          </a:prstGeom>
        </p:spPr>
        <p:txBody>
          <a:bodyPr/>
          <a:lstStyle>
            <a:defPPr>
              <a:defRPr lang="nl-NL"/>
            </a:defPPr>
            <a:lvl1pPr marL="0" algn="l" defTabSz="457200" rtl="0" eaLnBrk="1" latinLnBrk="0" hangingPunct="1">
              <a:defRPr sz="1800" kern="1200">
                <a:solidFill>
                  <a:srgbClr val="5D6F8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35636A-6635-CA4F-9E11-9849DEE2209F}" type="slidenum">
              <a:rPr lang="nl-NL" smtClean="0"/>
              <a:pPr/>
              <a:t>31</a:t>
            </a:fld>
            <a:endParaRPr lang="nl-NL" dirty="0"/>
          </a:p>
        </p:txBody>
      </p:sp>
    </p:spTree>
    <p:extLst>
      <p:ext uri="{BB962C8B-B14F-4D97-AF65-F5344CB8AC3E}">
        <p14:creationId xmlns:p14="http://schemas.microsoft.com/office/powerpoint/2010/main" xmlns="" val="3730980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25944" y="1133839"/>
            <a:ext cx="8089885" cy="650951"/>
          </a:xfrm>
        </p:spPr>
        <p:txBody>
          <a:bodyPr/>
          <a:lstStyle/>
          <a:p>
            <a:r>
              <a:rPr lang="nl-NL" sz="2400" dirty="0"/>
              <a:t>La nouvelle </a:t>
            </a:r>
            <a:r>
              <a:rPr lang="nl-NL" sz="2400" dirty="0" err="1"/>
              <a:t>directive</a:t>
            </a:r>
            <a:r>
              <a:rPr lang="nl-NL" sz="2400" dirty="0"/>
              <a:t> “</a:t>
            </a:r>
            <a:r>
              <a:rPr lang="nl-NL" sz="2400" dirty="0" err="1"/>
              <a:t>Marchés</a:t>
            </a:r>
            <a:r>
              <a:rPr lang="nl-NL" sz="2400" dirty="0"/>
              <a:t> </a:t>
            </a:r>
            <a:r>
              <a:rPr lang="nl-NL" sz="2400" dirty="0" err="1"/>
              <a:t>publics</a:t>
            </a:r>
            <a:r>
              <a:rPr lang="nl-NL" sz="2400" dirty="0"/>
              <a:t>” et la </a:t>
            </a:r>
            <a:r>
              <a:rPr lang="nl-NL" sz="2400" dirty="0" err="1"/>
              <a:t>réglementation</a:t>
            </a:r>
            <a:r>
              <a:rPr lang="nl-NL" sz="2400" dirty="0"/>
              <a:t> “</a:t>
            </a:r>
            <a:r>
              <a:rPr lang="nl-NL" sz="2400" dirty="0" err="1"/>
              <a:t>produits</a:t>
            </a:r>
            <a:r>
              <a:rPr lang="nl-NL" sz="2400" dirty="0"/>
              <a:t> de </a:t>
            </a:r>
            <a:r>
              <a:rPr lang="nl-NL" sz="2400" dirty="0" err="1"/>
              <a:t>construction</a:t>
            </a:r>
            <a:r>
              <a:rPr lang="nl-NL" sz="2400" dirty="0"/>
              <a:t>” au niveau </a:t>
            </a:r>
            <a:r>
              <a:rPr lang="nl-NL" sz="2400" dirty="0" err="1"/>
              <a:t>belge</a:t>
            </a:r>
            <a:r>
              <a:rPr lang="nl-NL" sz="2400" dirty="0"/>
              <a:t> et </a:t>
            </a:r>
            <a:r>
              <a:rPr lang="nl-NL" sz="2400" dirty="0" err="1"/>
              <a:t>européen</a:t>
            </a:r>
            <a:r>
              <a:rPr lang="nl-NL" sz="2400" dirty="0"/>
              <a:t/>
            </a:r>
            <a:br>
              <a:rPr lang="nl-NL" sz="2400" dirty="0"/>
            </a:br>
            <a:endParaRPr lang="nl-NL" sz="2400" dirty="0"/>
          </a:p>
        </p:txBody>
      </p:sp>
      <p:sp>
        <p:nvSpPr>
          <p:cNvPr id="3" name="Subtitel 2"/>
          <p:cNvSpPr>
            <a:spLocks noGrp="1"/>
          </p:cNvSpPr>
          <p:nvPr>
            <p:ph type="subTitle" idx="1"/>
          </p:nvPr>
        </p:nvSpPr>
        <p:spPr>
          <a:xfrm>
            <a:off x="425944" y="2661719"/>
            <a:ext cx="8089883" cy="3169988"/>
          </a:xfrm>
        </p:spPr>
        <p:txBody>
          <a:bodyPr/>
          <a:lstStyle/>
          <a:p>
            <a:pPr marL="0" indent="0">
              <a:buNone/>
            </a:pPr>
            <a:r>
              <a:rPr lang="fr-FR" sz="1400" i="1" dirty="0"/>
              <a:t>Art. 55. § 1er. Aux fins du présent paragraphe, on entend par "organisme d'évaluation de la conformité" un organisme exerçant des activités d'évaluation de la conformité telles que le calibrage, les essais, la certification et l'inspection, accrédité conformément au règlement n° 765/2008 du Parlement européen et du Conseil du 9 juillet 2008 fixant les prescriptions relatives à l'accréditation et à la surveillance du marché pour la commercialisation des produits et abrogeant le règlement (CEE) n° 339/93 du Conseil.</a:t>
            </a:r>
            <a:endParaRPr lang="fr-BE" sz="1400" dirty="0"/>
          </a:p>
          <a:p>
            <a:pPr marL="0" indent="0">
              <a:buNone/>
            </a:pPr>
            <a:endParaRPr lang="fr-FR" sz="1400" i="1" dirty="0"/>
          </a:p>
          <a:p>
            <a:pPr marL="0" indent="0">
              <a:buNone/>
            </a:pPr>
            <a:r>
              <a:rPr lang="fr-FR" sz="1400" i="1" dirty="0"/>
              <a:t>Le pouvoir adjudicateur accepte d'autres moyens de preuve appropriés que ceux visés au paragraphe 1er, comme un dossier technique du fabricant lorsque l'opérateur économique concerné n'avait pas accès aux certificats ou aux rapports d'essai visés au paragraphe 1er ni la possibilité de les obtenir dans les délais fixés, à condition que l'absence d'accès ne soit pas imputable à l'opérateur économique concerné et pour autant que celui-ci établisse ainsi que les travaux, fournitures ou services qu'il fournit satisfont aux exigences ou aux critères énoncés dans les spécifications techniques, les critères d'attribution ou les conditions d'exécution du marché. »</a:t>
            </a:r>
            <a:endParaRPr lang="fr-BE" sz="1400" dirty="0"/>
          </a:p>
        </p:txBody>
      </p:sp>
      <p:sp>
        <p:nvSpPr>
          <p:cNvPr id="5" name="Tijdelijke aanduiding voor tekst 4"/>
          <p:cNvSpPr>
            <a:spLocks noGrp="1"/>
          </p:cNvSpPr>
          <p:nvPr>
            <p:ph type="body" sz="quarter" idx="12"/>
          </p:nvPr>
        </p:nvSpPr>
        <p:spPr/>
        <p:txBody>
          <a:bodyPr/>
          <a:lstStyle/>
          <a:p>
            <a:r>
              <a:rPr lang="nl-NL" sz="1400" dirty="0" err="1"/>
              <a:t>Comment</a:t>
            </a:r>
            <a:r>
              <a:rPr lang="nl-NL" sz="1400" dirty="0"/>
              <a:t> </a:t>
            </a:r>
            <a:r>
              <a:rPr lang="nl-NL" sz="1400" dirty="0" err="1"/>
              <a:t>prescrire</a:t>
            </a:r>
            <a:r>
              <a:rPr lang="nl-NL" sz="1400" dirty="0"/>
              <a:t> la marque BENOR ?</a:t>
            </a:r>
          </a:p>
        </p:txBody>
      </p:sp>
      <p:sp>
        <p:nvSpPr>
          <p:cNvPr id="6" name="Tijdelijke aanduiding voor datum 3"/>
          <p:cNvSpPr txBox="1">
            <a:spLocks/>
          </p:cNvSpPr>
          <p:nvPr/>
        </p:nvSpPr>
        <p:spPr>
          <a:xfrm>
            <a:off x="425946" y="6333560"/>
            <a:ext cx="834647" cy="365125"/>
          </a:xfrm>
          <a:prstGeom prst="rect">
            <a:avLst/>
          </a:prstGeom>
        </p:spPr>
        <p:txBody>
          <a:bodyPr/>
          <a:lstStyle>
            <a:defPPr>
              <a:defRPr lang="nl-NL"/>
            </a:defPPr>
            <a:lvl1pPr marL="0" algn="l" defTabSz="457200" rtl="0" eaLnBrk="1" latinLnBrk="0" hangingPunct="1">
              <a:defRPr sz="1800" kern="1200">
                <a:solidFill>
                  <a:srgbClr val="5D6F8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35636A-6635-CA4F-9E11-9849DEE2209F}" type="slidenum">
              <a:rPr lang="nl-NL" smtClean="0"/>
              <a:pPr/>
              <a:t>32</a:t>
            </a:fld>
            <a:endParaRPr lang="nl-NL" dirty="0"/>
          </a:p>
        </p:txBody>
      </p:sp>
    </p:spTree>
    <p:extLst>
      <p:ext uri="{BB962C8B-B14F-4D97-AF65-F5344CB8AC3E}">
        <p14:creationId xmlns:p14="http://schemas.microsoft.com/office/powerpoint/2010/main" xmlns="" val="16926121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27545" y="1070811"/>
            <a:ext cx="8397624" cy="742359"/>
          </a:xfrm>
        </p:spPr>
        <p:txBody>
          <a:bodyPr/>
          <a:lstStyle/>
          <a:p>
            <a:r>
              <a:rPr lang="nl-BE" sz="2400" dirty="0" err="1"/>
              <a:t>Utilisation</a:t>
            </a:r>
            <a:r>
              <a:rPr lang="nl-BE" sz="2400" dirty="0"/>
              <a:t> de la marque BENOR </a:t>
            </a:r>
            <a:r>
              <a:rPr lang="fr-FR" sz="2400" dirty="0"/>
              <a:t>pour des produits de construction soumis au marquage CE?</a:t>
            </a:r>
            <a:endParaRPr lang="nl-NL" sz="2400" dirty="0"/>
          </a:p>
        </p:txBody>
      </p:sp>
      <p:sp>
        <p:nvSpPr>
          <p:cNvPr id="3" name="Subtitel 2"/>
          <p:cNvSpPr>
            <a:spLocks noGrp="1"/>
          </p:cNvSpPr>
          <p:nvPr>
            <p:ph type="subTitle" idx="1"/>
          </p:nvPr>
        </p:nvSpPr>
        <p:spPr>
          <a:xfrm>
            <a:off x="527545" y="2058219"/>
            <a:ext cx="8397624" cy="4275341"/>
          </a:xfrm>
        </p:spPr>
        <p:txBody>
          <a:bodyPr/>
          <a:lstStyle/>
          <a:p>
            <a:r>
              <a:rPr lang="fr-FR" sz="1800" dirty="0"/>
              <a:t>Le marquage CE atteste de la conformité du produit avec les performances pour des caractéristiques essentielles annoncées dans la déclaration du fabricant</a:t>
            </a:r>
          </a:p>
          <a:p>
            <a:pPr marL="0" indent="0">
              <a:buNone/>
            </a:pPr>
            <a:r>
              <a:rPr lang="nl-BE" sz="1600" dirty="0"/>
              <a:t>	</a:t>
            </a:r>
            <a:r>
              <a:rPr lang="nl-BE" sz="1400" dirty="0"/>
              <a:t>- </a:t>
            </a:r>
            <a:r>
              <a:rPr lang="fr-FR" sz="1400" dirty="0"/>
              <a:t>le fabricant lui-même déclare les performances et assume la responsabilité en ce qui concerne la</a:t>
            </a:r>
          </a:p>
          <a:p>
            <a:pPr marL="0" indent="0">
              <a:buNone/>
            </a:pPr>
            <a:r>
              <a:rPr lang="fr-FR" sz="1400" dirty="0"/>
              <a:t>           conformité du produit aux performances déclarées pour les caractéristiques essentielles.</a:t>
            </a:r>
          </a:p>
          <a:p>
            <a:pPr>
              <a:buFont typeface="Arial" panose="020B0604020202020204" pitchFamily="34" charset="0"/>
              <a:buChar char="•"/>
            </a:pPr>
            <a:r>
              <a:rPr lang="fr-FR" sz="1800" dirty="0"/>
              <a:t>La marque BENOR ne conduit pas à une déclaration des performances sur les caractéristiques essentielles.</a:t>
            </a:r>
          </a:p>
          <a:p>
            <a:pPr>
              <a:buFont typeface="Arial" panose="020B0604020202020204" pitchFamily="34" charset="0"/>
              <a:buChar char="•"/>
            </a:pPr>
            <a:r>
              <a:rPr lang="nl-BE" sz="1800" dirty="0" err="1"/>
              <a:t>Une</a:t>
            </a:r>
            <a:r>
              <a:rPr lang="nl-BE" sz="1800" dirty="0"/>
              <a:t> </a:t>
            </a:r>
            <a:r>
              <a:rPr lang="nl-BE" sz="1800" dirty="0" err="1"/>
              <a:t>valeur</a:t>
            </a:r>
            <a:r>
              <a:rPr lang="nl-BE" sz="1800" dirty="0"/>
              <a:t> </a:t>
            </a:r>
            <a:r>
              <a:rPr lang="nl-BE" sz="1800" dirty="0" err="1"/>
              <a:t>ajoutée</a:t>
            </a:r>
            <a:r>
              <a:rPr lang="nl-BE" sz="1800" dirty="0"/>
              <a:t> importante de la </a:t>
            </a:r>
            <a:r>
              <a:rPr lang="nl-BE" sz="1800" dirty="0" err="1"/>
              <a:t>certification</a:t>
            </a:r>
            <a:r>
              <a:rPr lang="nl-BE" sz="1800" dirty="0"/>
              <a:t> BENOR :</a:t>
            </a:r>
          </a:p>
          <a:p>
            <a:pPr marL="0" indent="0">
              <a:buNone/>
            </a:pPr>
            <a:r>
              <a:rPr lang="nl-NL" sz="1600" dirty="0"/>
              <a:t>	</a:t>
            </a:r>
            <a:r>
              <a:rPr lang="nl-NL" sz="1400" dirty="0"/>
              <a:t>- </a:t>
            </a:r>
            <a:r>
              <a:rPr lang="nl-NL" sz="1400" dirty="0" err="1"/>
              <a:t>permet</a:t>
            </a:r>
            <a:r>
              <a:rPr lang="nl-NL" sz="1400" dirty="0"/>
              <a:t> à </a:t>
            </a:r>
            <a:r>
              <a:rPr lang="fr-FR" sz="1400" dirty="0"/>
              <a:t>l’utilisateur d’avoir confiance dans la conformité du produit, du processus ou du service;</a:t>
            </a:r>
          </a:p>
          <a:p>
            <a:pPr marL="0" indent="0">
              <a:buNone/>
            </a:pPr>
            <a:r>
              <a:rPr lang="nl-BE" sz="1400" dirty="0"/>
              <a:t>	- </a:t>
            </a:r>
            <a:r>
              <a:rPr lang="nl-BE" sz="1400" dirty="0" err="1"/>
              <a:t>une</a:t>
            </a:r>
            <a:r>
              <a:rPr lang="nl-BE" sz="1400" dirty="0"/>
              <a:t> surveillance </a:t>
            </a:r>
            <a:r>
              <a:rPr lang="nl-BE" sz="1400" dirty="0" err="1"/>
              <a:t>effective</a:t>
            </a:r>
            <a:r>
              <a:rPr lang="nl-BE" sz="1400" dirty="0"/>
              <a:t> par </a:t>
            </a:r>
            <a:r>
              <a:rPr lang="nl-BE" sz="1400" dirty="0" err="1"/>
              <a:t>une</a:t>
            </a:r>
            <a:r>
              <a:rPr lang="nl-BE" sz="1400" dirty="0"/>
              <a:t> </a:t>
            </a:r>
            <a:r>
              <a:rPr lang="nl-BE" sz="1400" dirty="0" err="1"/>
              <a:t>tierce</a:t>
            </a:r>
            <a:r>
              <a:rPr lang="nl-BE" sz="1400" dirty="0"/>
              <a:t> </a:t>
            </a:r>
            <a:r>
              <a:rPr lang="nl-BE" sz="1400" dirty="0" err="1"/>
              <a:t>partie</a:t>
            </a:r>
            <a:r>
              <a:rPr lang="nl-BE" sz="1400" dirty="0"/>
              <a:t>;</a:t>
            </a:r>
          </a:p>
          <a:p>
            <a:pPr marL="0" indent="0">
              <a:buNone/>
            </a:pPr>
            <a:r>
              <a:rPr lang="nl-BE" sz="1400" dirty="0"/>
              <a:t>	- </a:t>
            </a:r>
            <a:r>
              <a:rPr lang="fr-FR" sz="1400" dirty="0"/>
              <a:t>répond aux attentes des utilisateurs et contribue à la protection des consommateurs par une </a:t>
            </a:r>
          </a:p>
          <a:p>
            <a:pPr marL="0" indent="0">
              <a:buNone/>
            </a:pPr>
            <a:r>
              <a:rPr lang="fr-FR" sz="1400" dirty="0"/>
              <a:t>           surveillance de l'autocontrôle du fournisseur;</a:t>
            </a:r>
          </a:p>
          <a:p>
            <a:pPr marL="0" indent="0">
              <a:buNone/>
            </a:pPr>
            <a:r>
              <a:rPr lang="nl-NL" sz="1400" dirty="0"/>
              <a:t>	- </a:t>
            </a:r>
            <a:r>
              <a:rPr lang="fr-FR" sz="1400" dirty="0"/>
              <a:t>offre la possibilité de préserver différents aspects concernant la sécurité publique, la santé et les </a:t>
            </a:r>
          </a:p>
          <a:p>
            <a:pPr marL="0" indent="0">
              <a:buNone/>
            </a:pPr>
            <a:r>
              <a:rPr lang="fr-FR" sz="1400" dirty="0"/>
              <a:t>           intérêts des utilisateurs finaux.</a:t>
            </a:r>
            <a:endParaRPr lang="nl-BE" sz="1400" dirty="0"/>
          </a:p>
        </p:txBody>
      </p:sp>
      <p:sp>
        <p:nvSpPr>
          <p:cNvPr id="5" name="Tijdelijke aanduiding voor tekst 4"/>
          <p:cNvSpPr>
            <a:spLocks noGrp="1"/>
          </p:cNvSpPr>
          <p:nvPr>
            <p:ph type="body" sz="quarter" idx="12"/>
          </p:nvPr>
        </p:nvSpPr>
        <p:spPr/>
        <p:txBody>
          <a:bodyPr/>
          <a:lstStyle/>
          <a:p>
            <a:r>
              <a:rPr lang="nl-NL" sz="1400" dirty="0" err="1"/>
              <a:t>Comment</a:t>
            </a:r>
            <a:r>
              <a:rPr lang="nl-NL" sz="1400" dirty="0"/>
              <a:t> </a:t>
            </a:r>
            <a:r>
              <a:rPr lang="nl-NL" sz="1400" dirty="0" err="1"/>
              <a:t>prescrire</a:t>
            </a:r>
            <a:r>
              <a:rPr lang="nl-NL" sz="1400" dirty="0"/>
              <a:t> la marque BENOR ?</a:t>
            </a:r>
          </a:p>
        </p:txBody>
      </p:sp>
      <p:sp>
        <p:nvSpPr>
          <p:cNvPr id="6" name="Tijdelijke aanduiding voor datum 3"/>
          <p:cNvSpPr txBox="1">
            <a:spLocks/>
          </p:cNvSpPr>
          <p:nvPr/>
        </p:nvSpPr>
        <p:spPr>
          <a:xfrm>
            <a:off x="425946" y="6333560"/>
            <a:ext cx="834647" cy="365125"/>
          </a:xfrm>
          <a:prstGeom prst="rect">
            <a:avLst/>
          </a:prstGeom>
        </p:spPr>
        <p:txBody>
          <a:bodyPr/>
          <a:lstStyle>
            <a:defPPr>
              <a:defRPr lang="nl-NL"/>
            </a:defPPr>
            <a:lvl1pPr marL="0" algn="l" defTabSz="457200" rtl="0" eaLnBrk="1" latinLnBrk="0" hangingPunct="1">
              <a:defRPr sz="1800" kern="1200">
                <a:solidFill>
                  <a:srgbClr val="5D6F8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35636A-6635-CA4F-9E11-9849DEE2209F}" type="slidenum">
              <a:rPr lang="nl-NL" smtClean="0"/>
              <a:pPr/>
              <a:t>33</a:t>
            </a:fld>
            <a:endParaRPr lang="nl-NL" dirty="0"/>
          </a:p>
        </p:txBody>
      </p:sp>
    </p:spTree>
    <p:extLst>
      <p:ext uri="{BB962C8B-B14F-4D97-AF65-F5344CB8AC3E}">
        <p14:creationId xmlns:p14="http://schemas.microsoft.com/office/powerpoint/2010/main" xmlns="" val="28860053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25946" y="1219147"/>
            <a:ext cx="8089885" cy="650951"/>
          </a:xfrm>
        </p:spPr>
        <p:txBody>
          <a:bodyPr/>
          <a:lstStyle/>
          <a:p>
            <a:r>
              <a:rPr lang="nl-NL" sz="2400" dirty="0" err="1"/>
              <a:t>Conclusions</a:t>
            </a:r>
            <a:endParaRPr lang="nl-NL" sz="2400" dirty="0"/>
          </a:p>
        </p:txBody>
      </p:sp>
      <p:sp>
        <p:nvSpPr>
          <p:cNvPr id="3" name="Subtitel 2"/>
          <p:cNvSpPr>
            <a:spLocks noGrp="1"/>
          </p:cNvSpPr>
          <p:nvPr>
            <p:ph type="subTitle" idx="1"/>
          </p:nvPr>
        </p:nvSpPr>
        <p:spPr>
          <a:xfrm>
            <a:off x="425946" y="2192355"/>
            <a:ext cx="8089885" cy="3657459"/>
          </a:xfrm>
        </p:spPr>
        <p:txBody>
          <a:bodyPr/>
          <a:lstStyle/>
          <a:p>
            <a:pPr marL="0" indent="0">
              <a:buNone/>
            </a:pPr>
            <a:r>
              <a:rPr lang="nl-NL" sz="2000" dirty="0"/>
              <a:t>Les </a:t>
            </a:r>
            <a:r>
              <a:rPr lang="nl-NL" sz="2000" dirty="0" err="1"/>
              <a:t>avantages</a:t>
            </a:r>
            <a:r>
              <a:rPr lang="nl-NL" sz="2000" dirty="0"/>
              <a:t> </a:t>
            </a:r>
            <a:r>
              <a:rPr lang="fr-FR" sz="2000" dirty="0"/>
              <a:t>pour les professionnels de la construction </a:t>
            </a:r>
          </a:p>
          <a:p>
            <a:endParaRPr lang="fr-FR" sz="2000" dirty="0"/>
          </a:p>
          <a:p>
            <a:r>
              <a:rPr lang="fr-FR" sz="2000" dirty="0"/>
              <a:t>simplifie les clauses des contrats et cahiers des charges;</a:t>
            </a:r>
          </a:p>
          <a:p>
            <a:r>
              <a:rPr lang="fr-FR" sz="2000" dirty="0"/>
              <a:t>permet d’éviter l’inspection préalable;</a:t>
            </a:r>
          </a:p>
          <a:p>
            <a:r>
              <a:rPr lang="fr-FR" sz="2000" dirty="0"/>
              <a:t>réduit les risques de litiges;</a:t>
            </a:r>
          </a:p>
          <a:p>
            <a:r>
              <a:rPr lang="fr-FR" sz="2000" dirty="0"/>
              <a:t>contribue à la qualité des constructions;</a:t>
            </a:r>
          </a:p>
          <a:p>
            <a:r>
              <a:rPr lang="fr-FR" sz="2000" dirty="0"/>
              <a:t>favorise le respect des délais d’exécution;</a:t>
            </a:r>
          </a:p>
          <a:p>
            <a:r>
              <a:rPr lang="fr-FR" sz="2000" dirty="0"/>
              <a:t>évite la concurrence déloyale engendrée par la non-qualité.</a:t>
            </a:r>
          </a:p>
        </p:txBody>
      </p:sp>
      <p:sp>
        <p:nvSpPr>
          <p:cNvPr id="5" name="Tijdelijke aanduiding voor tekst 4"/>
          <p:cNvSpPr>
            <a:spLocks noGrp="1"/>
          </p:cNvSpPr>
          <p:nvPr>
            <p:ph type="body" sz="quarter" idx="12"/>
          </p:nvPr>
        </p:nvSpPr>
        <p:spPr/>
        <p:txBody>
          <a:bodyPr/>
          <a:lstStyle/>
          <a:p>
            <a:r>
              <a:rPr lang="nl-NL" sz="1400" dirty="0" err="1"/>
              <a:t>Conclusions</a:t>
            </a:r>
            <a:endParaRPr lang="nl-NL" sz="1400" dirty="0"/>
          </a:p>
        </p:txBody>
      </p:sp>
      <p:sp>
        <p:nvSpPr>
          <p:cNvPr id="6" name="Tijdelijke aanduiding voor datum 3"/>
          <p:cNvSpPr txBox="1">
            <a:spLocks/>
          </p:cNvSpPr>
          <p:nvPr/>
        </p:nvSpPr>
        <p:spPr>
          <a:xfrm>
            <a:off x="425946" y="6333560"/>
            <a:ext cx="834647" cy="365125"/>
          </a:xfrm>
          <a:prstGeom prst="rect">
            <a:avLst/>
          </a:prstGeom>
        </p:spPr>
        <p:txBody>
          <a:bodyPr/>
          <a:lstStyle>
            <a:defPPr>
              <a:defRPr lang="nl-NL"/>
            </a:defPPr>
            <a:lvl1pPr marL="0" algn="l" defTabSz="457200" rtl="0" eaLnBrk="1" latinLnBrk="0" hangingPunct="1">
              <a:defRPr sz="1800" kern="1200">
                <a:solidFill>
                  <a:srgbClr val="5D6F8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35636A-6635-CA4F-9E11-9849DEE2209F}" type="slidenum">
              <a:rPr lang="nl-NL" smtClean="0"/>
              <a:pPr/>
              <a:t>34</a:t>
            </a:fld>
            <a:endParaRPr lang="nl-NL" dirty="0"/>
          </a:p>
        </p:txBody>
      </p:sp>
    </p:spTree>
    <p:extLst>
      <p:ext uri="{BB962C8B-B14F-4D97-AF65-F5344CB8AC3E}">
        <p14:creationId xmlns:p14="http://schemas.microsoft.com/office/powerpoint/2010/main" xmlns="" val="35563154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25945" y="1351122"/>
            <a:ext cx="8567226" cy="841233"/>
          </a:xfrm>
        </p:spPr>
        <p:txBody>
          <a:bodyPr/>
          <a:lstStyle/>
          <a:p>
            <a:r>
              <a:rPr lang="fr-BE" sz="2400" dirty="0"/>
              <a:t>Conclusions</a:t>
            </a:r>
            <a:endParaRPr lang="nl-NL" sz="2400" dirty="0"/>
          </a:p>
        </p:txBody>
      </p:sp>
      <p:sp>
        <p:nvSpPr>
          <p:cNvPr id="3" name="Subtitel 2"/>
          <p:cNvSpPr>
            <a:spLocks noGrp="1"/>
          </p:cNvSpPr>
          <p:nvPr>
            <p:ph type="subTitle" idx="1"/>
          </p:nvPr>
        </p:nvSpPr>
        <p:spPr>
          <a:xfrm>
            <a:off x="425946" y="2370221"/>
            <a:ext cx="8089885" cy="3479593"/>
          </a:xfrm>
        </p:spPr>
        <p:txBody>
          <a:bodyPr/>
          <a:lstStyle/>
          <a:p>
            <a:r>
              <a:rPr lang="fr-FR" sz="2000" dirty="0"/>
              <a:t>le maître d’ouvrage dispose d’une garantie de qualité en ce qui concerne les produits, les processus ou les services appliqués sur base de laquelle il peut renoncer au contrôle préalable;</a:t>
            </a:r>
          </a:p>
          <a:p>
            <a:r>
              <a:rPr lang="fr-FR" sz="2000" dirty="0"/>
              <a:t>le concepteur et l’architecte peuvent se concentrer sur leur mission et sur la qualité des constructions ;</a:t>
            </a:r>
          </a:p>
          <a:p>
            <a:r>
              <a:rPr lang="fr-FR" sz="2000" dirty="0"/>
              <a:t>l’entrepreneur dispose d’une garantie supplémentaire de travailler avec des produits de qualité;</a:t>
            </a:r>
          </a:p>
          <a:p>
            <a:r>
              <a:rPr lang="fr-FR" sz="2000" dirty="0"/>
              <a:t>le fournisseur bénéficie de la confiance de l’utilisateur dans les produits, processus ou services qu’il livre.</a:t>
            </a:r>
          </a:p>
        </p:txBody>
      </p:sp>
      <p:sp>
        <p:nvSpPr>
          <p:cNvPr id="5" name="Tijdelijke aanduiding voor tekst 4"/>
          <p:cNvSpPr>
            <a:spLocks noGrp="1"/>
          </p:cNvSpPr>
          <p:nvPr>
            <p:ph type="body" sz="quarter" idx="12"/>
          </p:nvPr>
        </p:nvSpPr>
        <p:spPr/>
        <p:txBody>
          <a:bodyPr/>
          <a:lstStyle/>
          <a:p>
            <a:r>
              <a:rPr lang="nl-NL" sz="1400" dirty="0" err="1"/>
              <a:t>Conclusions</a:t>
            </a:r>
            <a:endParaRPr lang="nl-NL" sz="1400" dirty="0"/>
          </a:p>
        </p:txBody>
      </p:sp>
      <p:sp>
        <p:nvSpPr>
          <p:cNvPr id="6" name="Tijdelijke aanduiding voor datum 3"/>
          <p:cNvSpPr txBox="1">
            <a:spLocks/>
          </p:cNvSpPr>
          <p:nvPr/>
        </p:nvSpPr>
        <p:spPr>
          <a:xfrm>
            <a:off x="425946" y="6333560"/>
            <a:ext cx="834647" cy="365125"/>
          </a:xfrm>
          <a:prstGeom prst="rect">
            <a:avLst/>
          </a:prstGeom>
        </p:spPr>
        <p:txBody>
          <a:bodyPr/>
          <a:lstStyle>
            <a:defPPr>
              <a:defRPr lang="nl-NL"/>
            </a:defPPr>
            <a:lvl1pPr marL="0" algn="l" defTabSz="457200" rtl="0" eaLnBrk="1" latinLnBrk="0" hangingPunct="1">
              <a:defRPr sz="1800" kern="1200">
                <a:solidFill>
                  <a:srgbClr val="5D6F8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35636A-6635-CA4F-9E11-9849DEE2209F}" type="slidenum">
              <a:rPr lang="nl-NL" smtClean="0"/>
              <a:pPr/>
              <a:t>35</a:t>
            </a:fld>
            <a:endParaRPr lang="nl-NL" dirty="0"/>
          </a:p>
        </p:txBody>
      </p:sp>
    </p:spTree>
    <p:extLst>
      <p:ext uri="{BB962C8B-B14F-4D97-AF65-F5344CB8AC3E}">
        <p14:creationId xmlns:p14="http://schemas.microsoft.com/office/powerpoint/2010/main" xmlns="" val="10887225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25945" y="1351122"/>
            <a:ext cx="8089885" cy="650951"/>
          </a:xfrm>
        </p:spPr>
        <p:txBody>
          <a:bodyPr/>
          <a:lstStyle/>
          <a:p>
            <a:r>
              <a:rPr lang="nl-BE" sz="2400" dirty="0" err="1"/>
              <a:t>Prescrire</a:t>
            </a:r>
            <a:r>
              <a:rPr lang="nl-BE" sz="2400" dirty="0"/>
              <a:t> la marque BENOR</a:t>
            </a:r>
            <a:endParaRPr lang="nl-NL" sz="2400" dirty="0"/>
          </a:p>
        </p:txBody>
      </p:sp>
      <p:sp>
        <p:nvSpPr>
          <p:cNvPr id="3" name="Subtitel 2"/>
          <p:cNvSpPr>
            <a:spLocks noGrp="1"/>
          </p:cNvSpPr>
          <p:nvPr>
            <p:ph type="subTitle" idx="1"/>
          </p:nvPr>
        </p:nvSpPr>
        <p:spPr>
          <a:xfrm>
            <a:off x="509047" y="2224726"/>
            <a:ext cx="8416122" cy="3863252"/>
          </a:xfrm>
        </p:spPr>
        <p:txBody>
          <a:bodyPr/>
          <a:lstStyle/>
          <a:p>
            <a:r>
              <a:rPr lang="fr-FR" sz="2000" dirty="0"/>
              <a:t>Dans le cadre de marchés privés</a:t>
            </a:r>
            <a:r>
              <a:rPr lang="nl-NL" sz="2000" dirty="0"/>
              <a:t>: </a:t>
            </a:r>
          </a:p>
          <a:p>
            <a:pPr marL="0" indent="0">
              <a:buNone/>
            </a:pPr>
            <a:r>
              <a:rPr lang="nl-BE" sz="1600" dirty="0"/>
              <a:t>	- </a:t>
            </a:r>
            <a:r>
              <a:rPr lang="fr-FR" sz="1600" dirty="0"/>
              <a:t>l’utilisateur privé est libre d’imposer les exigences souhaitées aux produits, </a:t>
            </a:r>
          </a:p>
          <a:p>
            <a:pPr marL="0" indent="0">
              <a:buNone/>
            </a:pPr>
            <a:r>
              <a:rPr lang="fr-FR" sz="1600" dirty="0"/>
              <a:t>          processus ou services. Pour démontrer que ces exigences sont respectées, il peut </a:t>
            </a:r>
          </a:p>
          <a:p>
            <a:pPr marL="0" indent="0">
              <a:buNone/>
            </a:pPr>
            <a:r>
              <a:rPr lang="fr-FR" sz="1600" dirty="0"/>
              <a:t>          faire appel à une marque de qualité volontaire.</a:t>
            </a:r>
            <a:r>
              <a:rPr lang="nl-BE" sz="1600" dirty="0"/>
              <a:t>	</a:t>
            </a:r>
          </a:p>
          <a:p>
            <a:pPr marL="0" indent="0">
              <a:buNone/>
            </a:pPr>
            <a:r>
              <a:rPr lang="nl-BE" sz="1600" dirty="0"/>
              <a:t>	- la </a:t>
            </a:r>
            <a:r>
              <a:rPr lang="fr-FR" sz="1600" dirty="0"/>
              <a:t>marque BENOR peut être prescrite entre autres dans les contrats, les cahiers de </a:t>
            </a:r>
          </a:p>
          <a:p>
            <a:pPr marL="0" indent="0">
              <a:buNone/>
            </a:pPr>
            <a:r>
              <a:rPr lang="fr-FR" sz="1600" dirty="0"/>
              <a:t>          charge et sur les bons de commande, selon la volonté des parties et la qualité </a:t>
            </a:r>
          </a:p>
          <a:p>
            <a:pPr marL="0" indent="0">
              <a:buNone/>
            </a:pPr>
            <a:r>
              <a:rPr lang="fr-FR" sz="1600" dirty="0"/>
              <a:t>          désirée.</a:t>
            </a:r>
          </a:p>
        </p:txBody>
      </p:sp>
      <p:sp>
        <p:nvSpPr>
          <p:cNvPr id="5" name="Tijdelijke aanduiding voor tekst 4"/>
          <p:cNvSpPr>
            <a:spLocks noGrp="1"/>
          </p:cNvSpPr>
          <p:nvPr>
            <p:ph type="body" sz="quarter" idx="12"/>
          </p:nvPr>
        </p:nvSpPr>
        <p:spPr/>
        <p:txBody>
          <a:bodyPr/>
          <a:lstStyle/>
          <a:p>
            <a:r>
              <a:rPr lang="nl-NL" sz="1400" dirty="0" err="1"/>
              <a:t>Conclusions</a:t>
            </a:r>
            <a:endParaRPr lang="nl-NL" sz="1400" dirty="0"/>
          </a:p>
        </p:txBody>
      </p:sp>
      <p:sp>
        <p:nvSpPr>
          <p:cNvPr id="6" name="Tijdelijke aanduiding voor datum 3"/>
          <p:cNvSpPr txBox="1">
            <a:spLocks/>
          </p:cNvSpPr>
          <p:nvPr/>
        </p:nvSpPr>
        <p:spPr>
          <a:xfrm>
            <a:off x="425946" y="6333560"/>
            <a:ext cx="834647" cy="365125"/>
          </a:xfrm>
          <a:prstGeom prst="rect">
            <a:avLst/>
          </a:prstGeom>
        </p:spPr>
        <p:txBody>
          <a:bodyPr/>
          <a:lstStyle>
            <a:defPPr>
              <a:defRPr lang="nl-NL"/>
            </a:defPPr>
            <a:lvl1pPr marL="0" algn="l" defTabSz="457200" rtl="0" eaLnBrk="1" latinLnBrk="0" hangingPunct="1">
              <a:defRPr sz="1800" kern="1200">
                <a:solidFill>
                  <a:srgbClr val="5D6F8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35636A-6635-CA4F-9E11-9849DEE2209F}" type="slidenum">
              <a:rPr lang="nl-NL" smtClean="0"/>
              <a:pPr/>
              <a:t>36</a:t>
            </a:fld>
            <a:endParaRPr lang="nl-NL" dirty="0"/>
          </a:p>
        </p:txBody>
      </p:sp>
    </p:spTree>
    <p:extLst>
      <p:ext uri="{BB962C8B-B14F-4D97-AF65-F5344CB8AC3E}">
        <p14:creationId xmlns:p14="http://schemas.microsoft.com/office/powerpoint/2010/main" xmlns="" val="14713645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25945" y="1351122"/>
            <a:ext cx="8499224" cy="983004"/>
          </a:xfrm>
        </p:spPr>
        <p:txBody>
          <a:bodyPr/>
          <a:lstStyle/>
          <a:p>
            <a:r>
              <a:rPr lang="nl-BE" sz="2400" dirty="0" err="1"/>
              <a:t>Conditions</a:t>
            </a:r>
            <a:r>
              <a:rPr lang="nl-BE" sz="2400" dirty="0"/>
              <a:t> </a:t>
            </a:r>
            <a:r>
              <a:rPr lang="fr-FR" sz="2400" dirty="0"/>
              <a:t>pour pouvoir être prescrite dans le cadre des marchés publics</a:t>
            </a:r>
            <a:endParaRPr lang="nl-NL" sz="2400" dirty="0"/>
          </a:p>
        </p:txBody>
      </p:sp>
      <p:sp>
        <p:nvSpPr>
          <p:cNvPr id="3" name="Subtitel 2"/>
          <p:cNvSpPr>
            <a:spLocks noGrp="1"/>
          </p:cNvSpPr>
          <p:nvPr>
            <p:ph type="subTitle" idx="1"/>
          </p:nvPr>
        </p:nvSpPr>
        <p:spPr>
          <a:xfrm>
            <a:off x="425946" y="2334126"/>
            <a:ext cx="8718053" cy="3753852"/>
          </a:xfrm>
        </p:spPr>
        <p:txBody>
          <a:bodyPr/>
          <a:lstStyle/>
          <a:p>
            <a:r>
              <a:rPr lang="nl-BE" sz="2000" dirty="0"/>
              <a:t>La marque volontaire </a:t>
            </a:r>
            <a:r>
              <a:rPr lang="nl-BE" sz="2000" dirty="0" err="1"/>
              <a:t>doit</a:t>
            </a:r>
            <a:r>
              <a:rPr lang="nl-BE" sz="2000" dirty="0"/>
              <a:t>:</a:t>
            </a:r>
          </a:p>
          <a:p>
            <a:pPr marL="0" indent="0">
              <a:buNone/>
            </a:pPr>
            <a:r>
              <a:rPr lang="nl-BE" sz="1600" dirty="0"/>
              <a:t>	</a:t>
            </a:r>
            <a:r>
              <a:rPr lang="fr-FR" sz="1600" dirty="0"/>
              <a:t>- être établie au cours d’une procédure ouverte et transparente à laquelle toutes les </a:t>
            </a:r>
          </a:p>
          <a:p>
            <a:pPr marL="0" indent="0">
              <a:buNone/>
            </a:pPr>
            <a:r>
              <a:rPr lang="fr-FR" sz="1600" dirty="0"/>
              <a:t>          parties concernées, telles que les organismes publics, les consommateurs, les </a:t>
            </a:r>
          </a:p>
          <a:p>
            <a:pPr marL="0" indent="0">
              <a:buNone/>
            </a:pPr>
            <a:r>
              <a:rPr lang="fr-FR" sz="1600" dirty="0"/>
              <a:t>          partenaires sociaux, les producteurs, les distributeurs et les organisations non </a:t>
            </a:r>
          </a:p>
          <a:p>
            <a:pPr marL="0" indent="0">
              <a:buNone/>
            </a:pPr>
            <a:r>
              <a:rPr lang="fr-FR" sz="1600" dirty="0"/>
              <a:t>          gouvernementales peuvent participer; </a:t>
            </a:r>
          </a:p>
          <a:p>
            <a:pPr marL="0" indent="0">
              <a:buNone/>
            </a:pPr>
            <a:r>
              <a:rPr lang="fr-FR" sz="1600" dirty="0"/>
              <a:t>	- être accessible à toutes les parties intéressées.</a:t>
            </a:r>
          </a:p>
          <a:p>
            <a:r>
              <a:rPr lang="fr-FR" sz="2000" dirty="0"/>
              <a:t>Les prescriptions de la marque doivent</a:t>
            </a:r>
            <a:r>
              <a:rPr lang="nl-BE" sz="2000" dirty="0"/>
              <a:t>:</a:t>
            </a:r>
          </a:p>
          <a:p>
            <a:pPr marL="0" indent="0">
              <a:buNone/>
            </a:pPr>
            <a:r>
              <a:rPr lang="nl-NL" sz="1600" dirty="0"/>
              <a:t>	</a:t>
            </a:r>
            <a:r>
              <a:rPr lang="fr-FR" sz="1600" dirty="0"/>
              <a:t>- être fixées par une tierce partie sur laquelle le fournisseur n’a pas d’influence </a:t>
            </a:r>
          </a:p>
          <a:p>
            <a:pPr marL="0" indent="0">
              <a:buNone/>
            </a:pPr>
            <a:r>
              <a:rPr lang="fr-FR" sz="1600" dirty="0"/>
              <a:t>          décisive;</a:t>
            </a:r>
          </a:p>
          <a:p>
            <a:pPr marL="0" indent="0">
              <a:buNone/>
            </a:pPr>
            <a:r>
              <a:rPr lang="fr-FR" sz="1600" dirty="0"/>
              <a:t>	- porter uniquement sur des critères liés à l’objet du marché et être adaptées à la </a:t>
            </a:r>
          </a:p>
          <a:p>
            <a:pPr marL="0" indent="0">
              <a:buNone/>
            </a:pPr>
            <a:r>
              <a:rPr lang="fr-FR" sz="1600" dirty="0"/>
              <a:t>          description des caractéristiques des travaux, des fournitures ou des services; </a:t>
            </a:r>
          </a:p>
          <a:p>
            <a:pPr marL="0" indent="0">
              <a:buNone/>
            </a:pPr>
            <a:r>
              <a:rPr lang="fr-FR" sz="1600" dirty="0"/>
              <a:t>	- être basées sur des critères vérifiables de façon objective et non discriminatoires.</a:t>
            </a:r>
          </a:p>
        </p:txBody>
      </p:sp>
      <p:sp>
        <p:nvSpPr>
          <p:cNvPr id="5" name="Tijdelijke aanduiding voor tekst 4"/>
          <p:cNvSpPr>
            <a:spLocks noGrp="1"/>
          </p:cNvSpPr>
          <p:nvPr>
            <p:ph type="body" sz="quarter" idx="12"/>
          </p:nvPr>
        </p:nvSpPr>
        <p:spPr/>
        <p:txBody>
          <a:bodyPr/>
          <a:lstStyle/>
          <a:p>
            <a:r>
              <a:rPr lang="nl-NL" sz="1400" dirty="0" err="1"/>
              <a:t>Conclusions</a:t>
            </a:r>
            <a:endParaRPr lang="nl-NL" sz="1400" dirty="0"/>
          </a:p>
        </p:txBody>
      </p:sp>
      <p:sp>
        <p:nvSpPr>
          <p:cNvPr id="6" name="Tijdelijke aanduiding voor datum 3"/>
          <p:cNvSpPr txBox="1">
            <a:spLocks/>
          </p:cNvSpPr>
          <p:nvPr/>
        </p:nvSpPr>
        <p:spPr>
          <a:xfrm>
            <a:off x="425946" y="6333560"/>
            <a:ext cx="834647" cy="365125"/>
          </a:xfrm>
          <a:prstGeom prst="rect">
            <a:avLst/>
          </a:prstGeom>
        </p:spPr>
        <p:txBody>
          <a:bodyPr/>
          <a:lstStyle>
            <a:defPPr>
              <a:defRPr lang="nl-NL"/>
            </a:defPPr>
            <a:lvl1pPr marL="0" algn="l" defTabSz="457200" rtl="0" eaLnBrk="1" latinLnBrk="0" hangingPunct="1">
              <a:defRPr sz="1800" kern="1200">
                <a:solidFill>
                  <a:srgbClr val="5D6F8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35636A-6635-CA4F-9E11-9849DEE2209F}" type="slidenum">
              <a:rPr lang="nl-NL" smtClean="0"/>
              <a:pPr/>
              <a:t>37</a:t>
            </a:fld>
            <a:endParaRPr lang="nl-NL" dirty="0"/>
          </a:p>
        </p:txBody>
      </p:sp>
    </p:spTree>
    <p:extLst>
      <p:ext uri="{BB962C8B-B14F-4D97-AF65-F5344CB8AC3E}">
        <p14:creationId xmlns:p14="http://schemas.microsoft.com/office/powerpoint/2010/main" xmlns="" val="8921722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25945" y="1351122"/>
            <a:ext cx="8089885" cy="650951"/>
          </a:xfrm>
        </p:spPr>
        <p:txBody>
          <a:bodyPr/>
          <a:lstStyle/>
          <a:p>
            <a:r>
              <a:rPr lang="nl-BE" sz="2400" dirty="0" err="1"/>
              <a:t>Prescrire</a:t>
            </a:r>
            <a:r>
              <a:rPr lang="nl-BE" sz="2400" dirty="0"/>
              <a:t> la marque BENOR</a:t>
            </a:r>
            <a:endParaRPr lang="nl-NL" sz="2400" dirty="0"/>
          </a:p>
        </p:txBody>
      </p:sp>
      <p:sp>
        <p:nvSpPr>
          <p:cNvPr id="3" name="Subtitel 2"/>
          <p:cNvSpPr>
            <a:spLocks noGrp="1"/>
          </p:cNvSpPr>
          <p:nvPr>
            <p:ph type="subTitle" idx="1"/>
          </p:nvPr>
        </p:nvSpPr>
        <p:spPr>
          <a:xfrm>
            <a:off x="509047" y="2224726"/>
            <a:ext cx="8416122" cy="3863252"/>
          </a:xfrm>
        </p:spPr>
        <p:txBody>
          <a:bodyPr/>
          <a:lstStyle/>
          <a:p>
            <a:pPr>
              <a:buFont typeface="Arial" panose="020B0604020202020204" pitchFamily="34" charset="0"/>
              <a:buChar char="•"/>
            </a:pPr>
            <a:r>
              <a:rPr lang="fr-FR" sz="2000" dirty="0"/>
              <a:t>Dans le cadre des marchés publics</a:t>
            </a:r>
            <a:r>
              <a:rPr lang="nl-NL" sz="2000" dirty="0"/>
              <a:t>:</a:t>
            </a:r>
          </a:p>
          <a:p>
            <a:pPr marL="0" indent="0">
              <a:buNone/>
            </a:pPr>
            <a:r>
              <a:rPr lang="nl-NL" sz="2000" dirty="0"/>
              <a:t>	</a:t>
            </a:r>
            <a:r>
              <a:rPr lang="nl-NL" sz="1600" dirty="0"/>
              <a:t>- </a:t>
            </a:r>
            <a:r>
              <a:rPr lang="nl-BE" sz="1600" dirty="0"/>
              <a:t>référé à la marque BENOR “</a:t>
            </a:r>
            <a:r>
              <a:rPr lang="nl-BE" sz="1600" dirty="0" err="1"/>
              <a:t>ou</a:t>
            </a:r>
            <a:r>
              <a:rPr lang="nl-BE" sz="1600" dirty="0"/>
              <a:t> équivalent” </a:t>
            </a:r>
            <a:r>
              <a:rPr lang="nl-NL" sz="1600" dirty="0"/>
              <a:t>	</a:t>
            </a:r>
          </a:p>
          <a:p>
            <a:pPr marL="0" indent="0">
              <a:buNone/>
            </a:pPr>
            <a:r>
              <a:rPr lang="nl-NL" sz="1600" dirty="0"/>
              <a:t>	- </a:t>
            </a:r>
            <a:r>
              <a:rPr lang="nl-NL" sz="1600" dirty="0">
                <a:solidFill>
                  <a:srgbClr val="FF0000"/>
                </a:solidFill>
              </a:rPr>
              <a:t>la clause art. 54 </a:t>
            </a:r>
            <a:r>
              <a:rPr lang="nl-NL" sz="1600" dirty="0" err="1">
                <a:solidFill>
                  <a:srgbClr val="FF0000"/>
                </a:solidFill>
              </a:rPr>
              <a:t>doit</a:t>
            </a:r>
            <a:r>
              <a:rPr lang="nl-NL" sz="1600" dirty="0">
                <a:solidFill>
                  <a:srgbClr val="FF0000"/>
                </a:solidFill>
              </a:rPr>
              <a:t> </a:t>
            </a:r>
            <a:r>
              <a:rPr lang="nl-NL" sz="1600" dirty="0" err="1">
                <a:solidFill>
                  <a:srgbClr val="FF0000"/>
                </a:solidFill>
              </a:rPr>
              <a:t>être</a:t>
            </a:r>
            <a:r>
              <a:rPr lang="nl-NL" sz="1600" dirty="0">
                <a:solidFill>
                  <a:srgbClr val="FF0000"/>
                </a:solidFill>
              </a:rPr>
              <a:t> </a:t>
            </a:r>
            <a:r>
              <a:rPr lang="nl-NL" sz="1600" dirty="0" err="1">
                <a:solidFill>
                  <a:srgbClr val="FF0000"/>
                </a:solidFill>
              </a:rPr>
              <a:t>prévue</a:t>
            </a:r>
            <a:r>
              <a:rPr lang="nl-NL" sz="1600" dirty="0">
                <a:solidFill>
                  <a:srgbClr val="FF0000"/>
                </a:solidFill>
              </a:rPr>
              <a:t> (</a:t>
            </a:r>
            <a:r>
              <a:rPr lang="nl-NL" sz="1600" dirty="0" err="1">
                <a:solidFill>
                  <a:srgbClr val="FF0000"/>
                </a:solidFill>
              </a:rPr>
              <a:t>ou</a:t>
            </a:r>
            <a:r>
              <a:rPr lang="nl-NL" sz="1600" dirty="0">
                <a:solidFill>
                  <a:srgbClr val="FF0000"/>
                </a:solidFill>
              </a:rPr>
              <a:t> via </a:t>
            </a:r>
            <a:r>
              <a:rPr lang="nl-NL" sz="1600" dirty="0" err="1">
                <a:solidFill>
                  <a:srgbClr val="FF0000"/>
                </a:solidFill>
              </a:rPr>
              <a:t>article</a:t>
            </a:r>
            <a:r>
              <a:rPr lang="nl-NL" sz="1600" dirty="0">
                <a:solidFill>
                  <a:srgbClr val="FF0000"/>
                </a:solidFill>
              </a:rPr>
              <a:t> 55)</a:t>
            </a:r>
          </a:p>
          <a:p>
            <a:pPr marL="0" indent="0">
              <a:buNone/>
            </a:pPr>
            <a:endParaRPr lang="fr-FR" sz="1600" i="1" dirty="0"/>
          </a:p>
          <a:p>
            <a:pPr marL="0" indent="0">
              <a:buNone/>
            </a:pPr>
            <a:r>
              <a:rPr lang="fr-FR" sz="1600" i="1" dirty="0"/>
              <a:t>L’article 41, alinéa 2, du projet d'arrêté royal modifiant l’arrêté royal du 14 janvier 2013 établissant les règles générales d’exécution des marchés publics et des concessions de travaux publics , est remplacé par ce qui suit « L’adjudicateur peut renoncer à tout ou partie des réceptions techniques lorsque l’adjudicataire prouve que les produits ont été contrôlés par un organisme d’évaluation de la conformité lors de leur production, conformément à l’article 55, § 1er, de la loi et aux spécifications des documents du marché. » </a:t>
            </a:r>
          </a:p>
        </p:txBody>
      </p:sp>
      <p:sp>
        <p:nvSpPr>
          <p:cNvPr id="5" name="Tijdelijke aanduiding voor tekst 4"/>
          <p:cNvSpPr>
            <a:spLocks noGrp="1"/>
          </p:cNvSpPr>
          <p:nvPr>
            <p:ph type="body" sz="quarter" idx="12"/>
          </p:nvPr>
        </p:nvSpPr>
        <p:spPr/>
        <p:txBody>
          <a:bodyPr/>
          <a:lstStyle/>
          <a:p>
            <a:r>
              <a:rPr lang="nl-NL" sz="1400" dirty="0" err="1"/>
              <a:t>Conclusions</a:t>
            </a:r>
            <a:endParaRPr lang="nl-NL" sz="1400" dirty="0"/>
          </a:p>
        </p:txBody>
      </p:sp>
      <p:sp>
        <p:nvSpPr>
          <p:cNvPr id="6" name="Tijdelijke aanduiding voor datum 3"/>
          <p:cNvSpPr txBox="1">
            <a:spLocks/>
          </p:cNvSpPr>
          <p:nvPr/>
        </p:nvSpPr>
        <p:spPr>
          <a:xfrm>
            <a:off x="425946" y="6333560"/>
            <a:ext cx="834647" cy="365125"/>
          </a:xfrm>
          <a:prstGeom prst="rect">
            <a:avLst/>
          </a:prstGeom>
        </p:spPr>
        <p:txBody>
          <a:bodyPr/>
          <a:lstStyle>
            <a:defPPr>
              <a:defRPr lang="nl-NL"/>
            </a:defPPr>
            <a:lvl1pPr marL="0" algn="l" defTabSz="457200" rtl="0" eaLnBrk="1" latinLnBrk="0" hangingPunct="1">
              <a:defRPr sz="1800" kern="1200">
                <a:solidFill>
                  <a:srgbClr val="5D6F8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35636A-6635-CA4F-9E11-9849DEE2209F}" type="slidenum">
              <a:rPr lang="nl-NL" smtClean="0"/>
              <a:pPr/>
              <a:t>38</a:t>
            </a:fld>
            <a:endParaRPr lang="nl-NL" dirty="0"/>
          </a:p>
        </p:txBody>
      </p:sp>
      <p:sp>
        <p:nvSpPr>
          <p:cNvPr id="4" name="Rectangle 3"/>
          <p:cNvSpPr/>
          <p:nvPr/>
        </p:nvSpPr>
        <p:spPr>
          <a:xfrm>
            <a:off x="509047" y="5197940"/>
            <a:ext cx="8155119" cy="769441"/>
          </a:xfrm>
          <a:prstGeom prst="rect">
            <a:avLst/>
          </a:prstGeom>
        </p:spPr>
        <p:txBody>
          <a:bodyPr wrap="square">
            <a:spAutoFit/>
          </a:bodyPr>
          <a:lstStyle/>
          <a:p>
            <a:pPr marL="457200" indent="-457200">
              <a:spcBef>
                <a:spcPct val="20000"/>
              </a:spcBef>
              <a:buFont typeface="Arial"/>
              <a:buChar char="•"/>
            </a:pPr>
            <a:r>
              <a:rPr lang="fr-BE" sz="2000" dirty="0">
                <a:solidFill>
                  <a:srgbClr val="1E648A"/>
                </a:solidFill>
              </a:rPr>
              <a:t>Réception technique préalable : QUALIROUTES-A-3.</a:t>
            </a:r>
          </a:p>
          <a:p>
            <a:pPr lvl="1">
              <a:spcBef>
                <a:spcPct val="20000"/>
              </a:spcBef>
            </a:pPr>
            <a:r>
              <a:rPr lang="fr-BE" sz="2000" dirty="0">
                <a:solidFill>
                  <a:srgbClr val="1E648A"/>
                </a:solidFill>
                <a:hlinkClick r:id="rId2"/>
              </a:rPr>
              <a:t>http://qc.spw.wallonie.be/fr/qualiroutes/doc/QR-A-3-2016.pdf</a:t>
            </a:r>
            <a:endParaRPr lang="fr-BE" sz="2000" dirty="0">
              <a:solidFill>
                <a:srgbClr val="1E648A"/>
              </a:solidFill>
            </a:endParaRPr>
          </a:p>
        </p:txBody>
      </p:sp>
    </p:spTree>
    <p:extLst>
      <p:ext uri="{BB962C8B-B14F-4D97-AF65-F5344CB8AC3E}">
        <p14:creationId xmlns:p14="http://schemas.microsoft.com/office/powerpoint/2010/main" xmlns="" val="13073518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25947" y="2192356"/>
            <a:ext cx="7772400" cy="2510186"/>
          </a:xfrm>
        </p:spPr>
        <p:txBody>
          <a:bodyPr/>
          <a:lstStyle/>
          <a:p>
            <a:pPr marL="0" indent="0">
              <a:buNone/>
            </a:pPr>
            <a:endParaRPr lang="fr-BE" dirty="0"/>
          </a:p>
          <a:p>
            <a:pPr marL="0" indent="0" algn="ctr">
              <a:buNone/>
            </a:pPr>
            <a:r>
              <a:rPr lang="fr-BE" sz="4000" dirty="0" err="1"/>
              <a:t>Any</a:t>
            </a:r>
            <a:r>
              <a:rPr lang="fr-BE" sz="4000" dirty="0"/>
              <a:t> questions?</a:t>
            </a:r>
          </a:p>
        </p:txBody>
      </p:sp>
    </p:spTree>
    <p:extLst>
      <p:ext uri="{BB962C8B-B14F-4D97-AF65-F5344CB8AC3E}">
        <p14:creationId xmlns:p14="http://schemas.microsoft.com/office/powerpoint/2010/main" xmlns="" val="488770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25945" y="1351122"/>
            <a:ext cx="8089885" cy="650951"/>
          </a:xfrm>
        </p:spPr>
        <p:txBody>
          <a:bodyPr/>
          <a:lstStyle/>
          <a:p>
            <a:r>
              <a:rPr lang="nl-NL" sz="2400" dirty="0"/>
              <a:t>La </a:t>
            </a:r>
            <a:r>
              <a:rPr lang="nl-NL" sz="2400" dirty="0" err="1"/>
              <a:t>normalisation</a:t>
            </a:r>
            <a:r>
              <a:rPr lang="nl-NL" sz="2400" dirty="0"/>
              <a:t> et la </a:t>
            </a:r>
            <a:r>
              <a:rPr lang="nl-NL" sz="2400" dirty="0" err="1"/>
              <a:t>certification</a:t>
            </a:r>
            <a:r>
              <a:rPr lang="nl-NL" sz="2400" dirty="0"/>
              <a:t> en </a:t>
            </a:r>
            <a:r>
              <a:rPr lang="nl-NL" sz="2400" dirty="0" err="1"/>
              <a:t>Belgique</a:t>
            </a:r>
            <a:r>
              <a:rPr lang="nl-NL" sz="2400" dirty="0"/>
              <a:t> et en Europe</a:t>
            </a:r>
            <a:br>
              <a:rPr lang="nl-NL" sz="2400" dirty="0"/>
            </a:br>
            <a:endParaRPr lang="nl-NL" sz="2400" dirty="0"/>
          </a:p>
        </p:txBody>
      </p:sp>
      <p:sp>
        <p:nvSpPr>
          <p:cNvPr id="3" name="Subtitel 2"/>
          <p:cNvSpPr>
            <a:spLocks noGrp="1"/>
          </p:cNvSpPr>
          <p:nvPr>
            <p:ph type="subTitle" idx="1"/>
          </p:nvPr>
        </p:nvSpPr>
        <p:spPr>
          <a:xfrm>
            <a:off x="425945" y="2339087"/>
            <a:ext cx="8089883" cy="3657459"/>
          </a:xfrm>
        </p:spPr>
        <p:txBody>
          <a:bodyPr/>
          <a:lstStyle/>
          <a:p>
            <a:pPr marL="0" indent="0">
              <a:buNone/>
            </a:pPr>
            <a:r>
              <a:rPr lang="fr-BE" sz="2000" dirty="0"/>
              <a:t>Les normes ont pour objectifs :</a:t>
            </a:r>
          </a:p>
          <a:p>
            <a:endParaRPr lang="fr-BE" sz="2000" dirty="0"/>
          </a:p>
          <a:p>
            <a:r>
              <a:rPr lang="fr-BE" sz="2000" dirty="0"/>
              <a:t>le développement d’un cadre défini permettant d’optimaliser les relations entre le client et son fournisseur ;</a:t>
            </a:r>
          </a:p>
          <a:p>
            <a:r>
              <a:rPr lang="fr-BE" sz="2000" dirty="0"/>
              <a:t>la garantie d’un équilibre entre les intérêts sociétaux et économiques ainsi que le progrès technologique.</a:t>
            </a:r>
          </a:p>
          <a:p>
            <a:pPr marL="0" indent="0">
              <a:buNone/>
            </a:pPr>
            <a:endParaRPr lang="fr-BE" sz="2000" dirty="0"/>
          </a:p>
          <a:p>
            <a:pPr marL="0" indent="0">
              <a:buNone/>
            </a:pPr>
            <a:r>
              <a:rPr lang="fr-BE" sz="2000" dirty="0"/>
              <a:t>Les normes constituent un système de référence adapté pour la valorisation des biens et des services.</a:t>
            </a:r>
          </a:p>
          <a:p>
            <a:pPr marL="0" indent="0">
              <a:buNone/>
            </a:pPr>
            <a:endParaRPr lang="fr-BE" sz="2000" dirty="0"/>
          </a:p>
          <a:p>
            <a:pPr marL="0" indent="0">
              <a:buNone/>
            </a:pPr>
            <a:endParaRPr lang="fr-BE" sz="2000" dirty="0"/>
          </a:p>
          <a:p>
            <a:pPr marL="0" indent="0">
              <a:buNone/>
            </a:pPr>
            <a:endParaRPr lang="fr-BE" sz="2000" dirty="0"/>
          </a:p>
          <a:p>
            <a:pPr marL="0" indent="0">
              <a:buNone/>
            </a:pPr>
            <a:endParaRPr lang="fr-BE" sz="2000" dirty="0"/>
          </a:p>
        </p:txBody>
      </p:sp>
      <p:sp>
        <p:nvSpPr>
          <p:cNvPr id="5" name="Tijdelijke aanduiding voor tekst 4"/>
          <p:cNvSpPr>
            <a:spLocks noGrp="1"/>
          </p:cNvSpPr>
          <p:nvPr>
            <p:ph type="body" sz="quarter" idx="12"/>
          </p:nvPr>
        </p:nvSpPr>
        <p:spPr/>
        <p:txBody>
          <a:bodyPr/>
          <a:lstStyle/>
          <a:p>
            <a:r>
              <a:rPr lang="nl-NL" sz="1400" dirty="0"/>
              <a:t>La </a:t>
            </a:r>
            <a:r>
              <a:rPr lang="nl-NL" sz="1400" dirty="0" err="1"/>
              <a:t>normalisation</a:t>
            </a:r>
            <a:r>
              <a:rPr lang="nl-NL" sz="1400" dirty="0"/>
              <a:t> et la </a:t>
            </a:r>
            <a:r>
              <a:rPr lang="nl-NL" sz="1400" dirty="0" err="1"/>
              <a:t>certification</a:t>
            </a:r>
            <a:r>
              <a:rPr lang="nl-NL" sz="1400" dirty="0"/>
              <a:t> en </a:t>
            </a:r>
            <a:r>
              <a:rPr lang="nl-NL" sz="1400" dirty="0" err="1"/>
              <a:t>Belgique</a:t>
            </a:r>
            <a:r>
              <a:rPr lang="nl-NL" sz="1400" dirty="0"/>
              <a:t> et en Europe</a:t>
            </a:r>
          </a:p>
        </p:txBody>
      </p:sp>
      <p:sp>
        <p:nvSpPr>
          <p:cNvPr id="6" name="Tijdelijke aanduiding voor datum 3"/>
          <p:cNvSpPr txBox="1">
            <a:spLocks/>
          </p:cNvSpPr>
          <p:nvPr/>
        </p:nvSpPr>
        <p:spPr>
          <a:xfrm>
            <a:off x="425946" y="6333560"/>
            <a:ext cx="834647" cy="365125"/>
          </a:xfrm>
          <a:prstGeom prst="rect">
            <a:avLst/>
          </a:prstGeom>
        </p:spPr>
        <p:txBody>
          <a:bodyPr/>
          <a:lstStyle>
            <a:defPPr>
              <a:defRPr lang="nl-NL"/>
            </a:defPPr>
            <a:lvl1pPr marL="0" algn="l" defTabSz="457200" rtl="0" eaLnBrk="1" latinLnBrk="0" hangingPunct="1">
              <a:defRPr sz="1800" kern="1200">
                <a:solidFill>
                  <a:srgbClr val="5D6F8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35636A-6635-CA4F-9E11-9849DEE2209F}" type="slidenum">
              <a:rPr lang="nl-NL" smtClean="0"/>
              <a:pPr/>
              <a:t>4</a:t>
            </a:fld>
            <a:endParaRPr lang="nl-NL" dirty="0"/>
          </a:p>
        </p:txBody>
      </p:sp>
    </p:spTree>
    <p:extLst>
      <p:ext uri="{BB962C8B-B14F-4D97-AF65-F5344CB8AC3E}">
        <p14:creationId xmlns:p14="http://schemas.microsoft.com/office/powerpoint/2010/main" xmlns="" val="2919332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25945" y="1351122"/>
            <a:ext cx="8089885" cy="650951"/>
          </a:xfrm>
        </p:spPr>
        <p:txBody>
          <a:bodyPr/>
          <a:lstStyle/>
          <a:p>
            <a:r>
              <a:rPr lang="nl-NL" sz="2400" dirty="0"/>
              <a:t>La </a:t>
            </a:r>
            <a:r>
              <a:rPr lang="nl-NL" sz="2400" dirty="0" err="1"/>
              <a:t>normalisation</a:t>
            </a:r>
            <a:r>
              <a:rPr lang="nl-NL" sz="2400" dirty="0"/>
              <a:t> et la </a:t>
            </a:r>
            <a:r>
              <a:rPr lang="nl-NL" sz="2400" dirty="0" err="1"/>
              <a:t>certification</a:t>
            </a:r>
            <a:r>
              <a:rPr lang="nl-NL" sz="2400" dirty="0"/>
              <a:t> en </a:t>
            </a:r>
            <a:r>
              <a:rPr lang="nl-NL" sz="2400" dirty="0" err="1"/>
              <a:t>Belgique</a:t>
            </a:r>
            <a:r>
              <a:rPr lang="nl-NL" sz="2400" dirty="0"/>
              <a:t> et en Europe</a:t>
            </a:r>
            <a:br>
              <a:rPr lang="nl-NL" sz="2400" dirty="0"/>
            </a:br>
            <a:endParaRPr lang="nl-NL" sz="2400" dirty="0"/>
          </a:p>
        </p:txBody>
      </p:sp>
      <p:sp>
        <p:nvSpPr>
          <p:cNvPr id="3" name="Subtitel 2"/>
          <p:cNvSpPr>
            <a:spLocks noGrp="1"/>
          </p:cNvSpPr>
          <p:nvPr>
            <p:ph type="subTitle" idx="1"/>
          </p:nvPr>
        </p:nvSpPr>
        <p:spPr>
          <a:xfrm>
            <a:off x="425945" y="2339087"/>
            <a:ext cx="8089883" cy="3657459"/>
          </a:xfrm>
        </p:spPr>
        <p:txBody>
          <a:bodyPr/>
          <a:lstStyle/>
          <a:p>
            <a:pPr marL="0" indent="0">
              <a:buNone/>
            </a:pPr>
            <a:r>
              <a:rPr lang="fr-BE" sz="2000" dirty="0"/>
              <a:t>Les normes sont élaborées par des organes de normalisation indépendants, reconnus à ce sujet.</a:t>
            </a:r>
          </a:p>
          <a:p>
            <a:pPr marL="0" indent="0">
              <a:buNone/>
            </a:pPr>
            <a:r>
              <a:rPr lang="fr-BE" sz="2000" dirty="0"/>
              <a:t>Toutes les parties concernées peuvent participer à l’élaboration des normes, à savoir les représentants :</a:t>
            </a:r>
          </a:p>
          <a:p>
            <a:r>
              <a:rPr lang="fr-BE" sz="1600" dirty="0"/>
              <a:t>des entreprises ;</a:t>
            </a:r>
          </a:p>
          <a:p>
            <a:r>
              <a:rPr lang="fr-BE" sz="1600" dirty="0">
                <a:solidFill>
                  <a:srgbClr val="FF0000"/>
                </a:solidFill>
              </a:rPr>
              <a:t>des pouvoirs publics ;</a:t>
            </a:r>
          </a:p>
          <a:p>
            <a:r>
              <a:rPr lang="fr-BE" sz="1600" dirty="0"/>
              <a:t>des organismes d’évaluation de la conformité ;</a:t>
            </a:r>
          </a:p>
          <a:p>
            <a:r>
              <a:rPr lang="fr-BE" sz="1600" dirty="0"/>
              <a:t>du monde scientifique ;</a:t>
            </a:r>
          </a:p>
          <a:p>
            <a:r>
              <a:rPr lang="fr-BE" sz="1600" dirty="0"/>
              <a:t>des organisations de consommateurs ;</a:t>
            </a:r>
          </a:p>
          <a:p>
            <a:r>
              <a:rPr lang="fr-BE" sz="1600" dirty="0"/>
              <a:t>des associations de travailleurs ;</a:t>
            </a:r>
          </a:p>
          <a:p>
            <a:r>
              <a:rPr lang="fr-BE" sz="1600" dirty="0"/>
              <a:t>des organisations non gouvernementales…</a:t>
            </a:r>
          </a:p>
          <a:p>
            <a:pPr marL="0" indent="0">
              <a:buNone/>
            </a:pPr>
            <a:endParaRPr lang="fr-BE" sz="2000" dirty="0"/>
          </a:p>
          <a:p>
            <a:pPr marL="0" indent="0">
              <a:buNone/>
            </a:pPr>
            <a:endParaRPr lang="fr-BE" sz="2000" dirty="0"/>
          </a:p>
          <a:p>
            <a:pPr marL="0" indent="0">
              <a:buNone/>
            </a:pPr>
            <a:endParaRPr lang="fr-BE" sz="2000" dirty="0"/>
          </a:p>
          <a:p>
            <a:pPr marL="0" indent="0">
              <a:buNone/>
            </a:pPr>
            <a:endParaRPr lang="fr-BE" sz="2000" dirty="0"/>
          </a:p>
        </p:txBody>
      </p:sp>
      <p:sp>
        <p:nvSpPr>
          <p:cNvPr id="5" name="Tijdelijke aanduiding voor tekst 4"/>
          <p:cNvSpPr>
            <a:spLocks noGrp="1"/>
          </p:cNvSpPr>
          <p:nvPr>
            <p:ph type="body" sz="quarter" idx="12"/>
          </p:nvPr>
        </p:nvSpPr>
        <p:spPr/>
        <p:txBody>
          <a:bodyPr/>
          <a:lstStyle/>
          <a:p>
            <a:r>
              <a:rPr lang="nl-NL" sz="1400" dirty="0"/>
              <a:t>La </a:t>
            </a:r>
            <a:r>
              <a:rPr lang="nl-NL" sz="1400" dirty="0" err="1"/>
              <a:t>normalisation</a:t>
            </a:r>
            <a:r>
              <a:rPr lang="nl-NL" sz="1400" dirty="0"/>
              <a:t> et la </a:t>
            </a:r>
            <a:r>
              <a:rPr lang="nl-NL" sz="1400" dirty="0" err="1"/>
              <a:t>certification</a:t>
            </a:r>
            <a:r>
              <a:rPr lang="nl-NL" sz="1400" dirty="0"/>
              <a:t> en </a:t>
            </a:r>
            <a:r>
              <a:rPr lang="nl-NL" sz="1400" dirty="0" err="1"/>
              <a:t>Belgique</a:t>
            </a:r>
            <a:r>
              <a:rPr lang="nl-NL" sz="1400" dirty="0"/>
              <a:t> et en Europe</a:t>
            </a:r>
          </a:p>
        </p:txBody>
      </p:sp>
      <p:sp>
        <p:nvSpPr>
          <p:cNvPr id="6" name="Tijdelijke aanduiding voor datum 3"/>
          <p:cNvSpPr txBox="1">
            <a:spLocks/>
          </p:cNvSpPr>
          <p:nvPr/>
        </p:nvSpPr>
        <p:spPr>
          <a:xfrm>
            <a:off x="425946" y="6333560"/>
            <a:ext cx="834647" cy="365125"/>
          </a:xfrm>
          <a:prstGeom prst="rect">
            <a:avLst/>
          </a:prstGeom>
        </p:spPr>
        <p:txBody>
          <a:bodyPr/>
          <a:lstStyle>
            <a:defPPr>
              <a:defRPr lang="nl-NL"/>
            </a:defPPr>
            <a:lvl1pPr marL="0" algn="l" defTabSz="457200" rtl="0" eaLnBrk="1" latinLnBrk="0" hangingPunct="1">
              <a:defRPr sz="1800" kern="1200">
                <a:solidFill>
                  <a:srgbClr val="5D6F8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35636A-6635-CA4F-9E11-9849DEE2209F}" type="slidenum">
              <a:rPr lang="nl-NL" smtClean="0"/>
              <a:pPr/>
              <a:t>5</a:t>
            </a:fld>
            <a:endParaRPr lang="nl-NL" dirty="0"/>
          </a:p>
        </p:txBody>
      </p:sp>
    </p:spTree>
    <p:extLst>
      <p:ext uri="{BB962C8B-B14F-4D97-AF65-F5344CB8AC3E}">
        <p14:creationId xmlns:p14="http://schemas.microsoft.com/office/powerpoint/2010/main" xmlns="" val="287747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25945" y="1351122"/>
            <a:ext cx="8089885" cy="650951"/>
          </a:xfrm>
        </p:spPr>
        <p:txBody>
          <a:bodyPr/>
          <a:lstStyle/>
          <a:p>
            <a:r>
              <a:rPr lang="nl-NL" sz="2400" dirty="0"/>
              <a:t>La </a:t>
            </a:r>
            <a:r>
              <a:rPr lang="nl-NL" sz="2400" dirty="0" err="1"/>
              <a:t>normalisation</a:t>
            </a:r>
            <a:r>
              <a:rPr lang="nl-NL" sz="2400" dirty="0"/>
              <a:t> et la </a:t>
            </a:r>
            <a:r>
              <a:rPr lang="nl-NL" sz="2400" dirty="0" err="1"/>
              <a:t>certification</a:t>
            </a:r>
            <a:r>
              <a:rPr lang="nl-NL" sz="2400" dirty="0"/>
              <a:t> en </a:t>
            </a:r>
            <a:r>
              <a:rPr lang="nl-NL" sz="2400" dirty="0" err="1"/>
              <a:t>Belgique</a:t>
            </a:r>
            <a:r>
              <a:rPr lang="nl-NL" sz="2400" dirty="0"/>
              <a:t> et en Europe</a:t>
            </a:r>
            <a:br>
              <a:rPr lang="nl-NL" sz="2400" dirty="0"/>
            </a:br>
            <a:endParaRPr lang="nl-NL" sz="2400" dirty="0"/>
          </a:p>
        </p:txBody>
      </p:sp>
      <p:sp>
        <p:nvSpPr>
          <p:cNvPr id="3" name="Subtitel 2"/>
          <p:cNvSpPr>
            <a:spLocks noGrp="1"/>
          </p:cNvSpPr>
          <p:nvPr>
            <p:ph type="subTitle" idx="1"/>
          </p:nvPr>
        </p:nvSpPr>
        <p:spPr>
          <a:xfrm>
            <a:off x="425945" y="2339087"/>
            <a:ext cx="8089883" cy="3657459"/>
          </a:xfrm>
        </p:spPr>
        <p:txBody>
          <a:bodyPr/>
          <a:lstStyle/>
          <a:p>
            <a:r>
              <a:rPr lang="fr-BE" sz="2000" dirty="0"/>
              <a:t>Les autorités sont régulièrement amenées à rédiger des textes réglementaires dans lesquels elles doivent définir des spécifications techniques à respecter. Plusieurs possibilités s’offrent alors aux décideurs publics pour trouver une solution à une question particulière d’intérêt public. </a:t>
            </a:r>
          </a:p>
          <a:p>
            <a:r>
              <a:rPr lang="fr-BE" sz="2000" dirty="0"/>
              <a:t>Ils ont le choix d’élaborer « en interne » leurs propres spécifications techniques et de les intégrer complètement dans le texte de la réglementation. </a:t>
            </a:r>
          </a:p>
          <a:p>
            <a:r>
              <a:rPr lang="fr-BE" sz="2000" dirty="0"/>
              <a:t>Les décideurs politiques ont également le choix de recourir à des spécifications techniques déjà existantes, à savoir les normes. </a:t>
            </a:r>
          </a:p>
        </p:txBody>
      </p:sp>
      <p:sp>
        <p:nvSpPr>
          <p:cNvPr id="5" name="Tijdelijke aanduiding voor tekst 4"/>
          <p:cNvSpPr>
            <a:spLocks noGrp="1"/>
          </p:cNvSpPr>
          <p:nvPr>
            <p:ph type="body" sz="quarter" idx="12"/>
          </p:nvPr>
        </p:nvSpPr>
        <p:spPr/>
        <p:txBody>
          <a:bodyPr/>
          <a:lstStyle/>
          <a:p>
            <a:r>
              <a:rPr lang="nl-NL" sz="1400" dirty="0"/>
              <a:t>La </a:t>
            </a:r>
            <a:r>
              <a:rPr lang="nl-NL" sz="1400" dirty="0" err="1"/>
              <a:t>normalisation</a:t>
            </a:r>
            <a:r>
              <a:rPr lang="nl-NL" sz="1400" dirty="0"/>
              <a:t> et la </a:t>
            </a:r>
            <a:r>
              <a:rPr lang="nl-NL" sz="1400" dirty="0" err="1"/>
              <a:t>certification</a:t>
            </a:r>
            <a:r>
              <a:rPr lang="nl-NL" sz="1400" dirty="0"/>
              <a:t> en </a:t>
            </a:r>
            <a:r>
              <a:rPr lang="nl-NL" sz="1400" dirty="0" err="1"/>
              <a:t>Belgique</a:t>
            </a:r>
            <a:r>
              <a:rPr lang="nl-NL" sz="1400" dirty="0"/>
              <a:t> et en Europe</a:t>
            </a:r>
          </a:p>
        </p:txBody>
      </p:sp>
      <p:sp>
        <p:nvSpPr>
          <p:cNvPr id="6" name="Tijdelijke aanduiding voor datum 3"/>
          <p:cNvSpPr txBox="1">
            <a:spLocks/>
          </p:cNvSpPr>
          <p:nvPr/>
        </p:nvSpPr>
        <p:spPr>
          <a:xfrm>
            <a:off x="425946" y="6333560"/>
            <a:ext cx="834647" cy="365125"/>
          </a:xfrm>
          <a:prstGeom prst="rect">
            <a:avLst/>
          </a:prstGeom>
        </p:spPr>
        <p:txBody>
          <a:bodyPr/>
          <a:lstStyle>
            <a:defPPr>
              <a:defRPr lang="nl-NL"/>
            </a:defPPr>
            <a:lvl1pPr marL="0" algn="l" defTabSz="457200" rtl="0" eaLnBrk="1" latinLnBrk="0" hangingPunct="1">
              <a:defRPr sz="1800" kern="1200">
                <a:solidFill>
                  <a:srgbClr val="5D6F8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35636A-6635-CA4F-9E11-9849DEE2209F}" type="slidenum">
              <a:rPr lang="nl-NL" smtClean="0"/>
              <a:pPr/>
              <a:t>6</a:t>
            </a:fld>
            <a:endParaRPr lang="nl-NL" dirty="0"/>
          </a:p>
        </p:txBody>
      </p:sp>
    </p:spTree>
    <p:extLst>
      <p:ext uri="{BB962C8B-B14F-4D97-AF65-F5344CB8AC3E}">
        <p14:creationId xmlns:p14="http://schemas.microsoft.com/office/powerpoint/2010/main" xmlns="" val="391203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25945" y="1351122"/>
            <a:ext cx="8089885" cy="650951"/>
          </a:xfrm>
        </p:spPr>
        <p:txBody>
          <a:bodyPr/>
          <a:lstStyle/>
          <a:p>
            <a:r>
              <a:rPr lang="nl-NL" sz="2400" dirty="0"/>
              <a:t>La </a:t>
            </a:r>
            <a:r>
              <a:rPr lang="nl-NL" sz="2400" dirty="0" err="1"/>
              <a:t>normalisation</a:t>
            </a:r>
            <a:r>
              <a:rPr lang="nl-NL" sz="2400" dirty="0"/>
              <a:t> et la </a:t>
            </a:r>
            <a:r>
              <a:rPr lang="nl-NL" sz="2400" dirty="0" err="1"/>
              <a:t>certification</a:t>
            </a:r>
            <a:r>
              <a:rPr lang="nl-NL" sz="2400" dirty="0"/>
              <a:t> en </a:t>
            </a:r>
            <a:r>
              <a:rPr lang="nl-NL" sz="2400" dirty="0" err="1"/>
              <a:t>Belgique</a:t>
            </a:r>
            <a:r>
              <a:rPr lang="nl-NL" sz="2400" dirty="0"/>
              <a:t> et en Europe</a:t>
            </a:r>
            <a:br>
              <a:rPr lang="nl-NL" sz="2400" dirty="0"/>
            </a:br>
            <a:endParaRPr lang="nl-NL" sz="2400" dirty="0"/>
          </a:p>
        </p:txBody>
      </p:sp>
      <p:sp>
        <p:nvSpPr>
          <p:cNvPr id="3" name="Subtitel 2"/>
          <p:cNvSpPr>
            <a:spLocks noGrp="1"/>
          </p:cNvSpPr>
          <p:nvPr>
            <p:ph type="subTitle" idx="1"/>
          </p:nvPr>
        </p:nvSpPr>
        <p:spPr>
          <a:xfrm>
            <a:off x="425945" y="2339087"/>
            <a:ext cx="8089883" cy="3657459"/>
          </a:xfrm>
        </p:spPr>
        <p:txBody>
          <a:bodyPr/>
          <a:lstStyle/>
          <a:p>
            <a:pPr marL="0" indent="0">
              <a:buNone/>
            </a:pPr>
            <a:r>
              <a:rPr lang="fr-BE" dirty="0"/>
              <a:t>Les normes sont-elles obligatoires ? </a:t>
            </a:r>
          </a:p>
          <a:p>
            <a:endParaRPr lang="fr-BE" dirty="0"/>
          </a:p>
          <a:p>
            <a:r>
              <a:rPr lang="fr-BE" dirty="0"/>
              <a:t>Non, les normes sont d’application volontaire. Elles n’ont donc par nature aucun caractère contraignant. Elles peuvent cependant être rendues obligatoires par une réglementation, un contrat ou un cahier des charges. </a:t>
            </a:r>
            <a:endParaRPr lang="fr-BE" sz="2000" dirty="0"/>
          </a:p>
        </p:txBody>
      </p:sp>
      <p:sp>
        <p:nvSpPr>
          <p:cNvPr id="5" name="Tijdelijke aanduiding voor tekst 4"/>
          <p:cNvSpPr>
            <a:spLocks noGrp="1"/>
          </p:cNvSpPr>
          <p:nvPr>
            <p:ph type="body" sz="quarter" idx="12"/>
          </p:nvPr>
        </p:nvSpPr>
        <p:spPr/>
        <p:txBody>
          <a:bodyPr/>
          <a:lstStyle/>
          <a:p>
            <a:r>
              <a:rPr lang="nl-NL" sz="1400" dirty="0"/>
              <a:t>La </a:t>
            </a:r>
            <a:r>
              <a:rPr lang="nl-NL" sz="1400" dirty="0" err="1"/>
              <a:t>normalisation</a:t>
            </a:r>
            <a:r>
              <a:rPr lang="nl-NL" sz="1400" dirty="0"/>
              <a:t> et la </a:t>
            </a:r>
            <a:r>
              <a:rPr lang="nl-NL" sz="1400" dirty="0" err="1"/>
              <a:t>certification</a:t>
            </a:r>
            <a:r>
              <a:rPr lang="nl-NL" sz="1400" dirty="0"/>
              <a:t> en </a:t>
            </a:r>
            <a:r>
              <a:rPr lang="nl-NL" sz="1400" dirty="0" err="1"/>
              <a:t>Belgique</a:t>
            </a:r>
            <a:r>
              <a:rPr lang="nl-NL" sz="1400" dirty="0"/>
              <a:t> et en Europe</a:t>
            </a:r>
          </a:p>
        </p:txBody>
      </p:sp>
      <p:sp>
        <p:nvSpPr>
          <p:cNvPr id="6" name="Tijdelijke aanduiding voor datum 3"/>
          <p:cNvSpPr txBox="1">
            <a:spLocks/>
          </p:cNvSpPr>
          <p:nvPr/>
        </p:nvSpPr>
        <p:spPr>
          <a:xfrm>
            <a:off x="425946" y="6333560"/>
            <a:ext cx="834647" cy="365125"/>
          </a:xfrm>
          <a:prstGeom prst="rect">
            <a:avLst/>
          </a:prstGeom>
        </p:spPr>
        <p:txBody>
          <a:bodyPr/>
          <a:lstStyle>
            <a:defPPr>
              <a:defRPr lang="nl-NL"/>
            </a:defPPr>
            <a:lvl1pPr marL="0" algn="l" defTabSz="457200" rtl="0" eaLnBrk="1" latinLnBrk="0" hangingPunct="1">
              <a:defRPr sz="1800" kern="1200">
                <a:solidFill>
                  <a:srgbClr val="5D6F8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35636A-6635-CA4F-9E11-9849DEE2209F}" type="slidenum">
              <a:rPr lang="nl-NL" smtClean="0"/>
              <a:pPr/>
              <a:t>7</a:t>
            </a:fld>
            <a:endParaRPr lang="nl-NL" dirty="0"/>
          </a:p>
        </p:txBody>
      </p:sp>
    </p:spTree>
    <p:extLst>
      <p:ext uri="{BB962C8B-B14F-4D97-AF65-F5344CB8AC3E}">
        <p14:creationId xmlns:p14="http://schemas.microsoft.com/office/powerpoint/2010/main" xmlns="" val="1614496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25945" y="1351122"/>
            <a:ext cx="8089885" cy="650951"/>
          </a:xfrm>
        </p:spPr>
        <p:txBody>
          <a:bodyPr/>
          <a:lstStyle/>
          <a:p>
            <a:r>
              <a:rPr lang="nl-NL" sz="2400" dirty="0"/>
              <a:t>La </a:t>
            </a:r>
            <a:r>
              <a:rPr lang="nl-NL" sz="2400" dirty="0" err="1"/>
              <a:t>normalisation</a:t>
            </a:r>
            <a:r>
              <a:rPr lang="nl-NL" sz="2400" dirty="0"/>
              <a:t> et la </a:t>
            </a:r>
            <a:r>
              <a:rPr lang="nl-NL" sz="2400" dirty="0" err="1"/>
              <a:t>certification</a:t>
            </a:r>
            <a:r>
              <a:rPr lang="nl-NL" sz="2400" dirty="0"/>
              <a:t> en </a:t>
            </a:r>
            <a:r>
              <a:rPr lang="nl-NL" sz="2400" dirty="0" err="1"/>
              <a:t>Belgique</a:t>
            </a:r>
            <a:r>
              <a:rPr lang="nl-NL" sz="2400" dirty="0"/>
              <a:t> et en Europe</a:t>
            </a:r>
            <a:br>
              <a:rPr lang="nl-NL" sz="2400" dirty="0"/>
            </a:br>
            <a:endParaRPr lang="nl-NL" sz="2400" dirty="0"/>
          </a:p>
        </p:txBody>
      </p:sp>
      <p:sp>
        <p:nvSpPr>
          <p:cNvPr id="3" name="Subtitel 2"/>
          <p:cNvSpPr>
            <a:spLocks noGrp="1"/>
          </p:cNvSpPr>
          <p:nvPr>
            <p:ph type="subTitle" idx="1"/>
          </p:nvPr>
        </p:nvSpPr>
        <p:spPr>
          <a:xfrm>
            <a:off x="425945" y="2339087"/>
            <a:ext cx="8089883" cy="3657459"/>
          </a:xfrm>
        </p:spPr>
        <p:txBody>
          <a:bodyPr/>
          <a:lstStyle/>
          <a:p>
            <a:pPr marL="0" indent="0">
              <a:buNone/>
            </a:pPr>
            <a:r>
              <a:rPr lang="fr-BE" dirty="0"/>
              <a:t>Quels sont les avantages à se référer </a:t>
            </a:r>
            <a:r>
              <a:rPr lang="fr-BE" b="1" dirty="0"/>
              <a:t>aux normes ? </a:t>
            </a:r>
            <a:endParaRPr lang="fr-BE" dirty="0"/>
          </a:p>
          <a:p>
            <a:pPr marL="0" indent="0">
              <a:buNone/>
            </a:pPr>
            <a:r>
              <a:rPr lang="fr-BE" dirty="0"/>
              <a:t>Pour les autorités réglementaires, de nombreux avantages sont liés à la référence aux normes dans la réglementation :</a:t>
            </a:r>
          </a:p>
          <a:p>
            <a:endParaRPr lang="fr-BE" sz="1400" b="1" dirty="0"/>
          </a:p>
          <a:p>
            <a:r>
              <a:rPr lang="fr-BE" sz="1400" b="1" dirty="0"/>
              <a:t>Une plus grande efficience et une réduction des coûts pour l’autorité : </a:t>
            </a:r>
            <a:r>
              <a:rPr lang="fr-BE" sz="1400" dirty="0"/>
              <a:t>au lieu de chercher elle-même des solutions pour des questions techniques difficiles, l’autorité peut s’appuyer sur l’expertise technique des normalisateurs et ainsi économiser les coûts de développement. Si une norme appropriée ou une partie de celle-ci existe déjà, une simple référence à celle-ci peut épargner bien du temps à l’autorité. </a:t>
            </a:r>
          </a:p>
        </p:txBody>
      </p:sp>
      <p:sp>
        <p:nvSpPr>
          <p:cNvPr id="5" name="Tijdelijke aanduiding voor tekst 4"/>
          <p:cNvSpPr>
            <a:spLocks noGrp="1"/>
          </p:cNvSpPr>
          <p:nvPr>
            <p:ph type="body" sz="quarter" idx="12"/>
          </p:nvPr>
        </p:nvSpPr>
        <p:spPr/>
        <p:txBody>
          <a:bodyPr/>
          <a:lstStyle/>
          <a:p>
            <a:r>
              <a:rPr lang="nl-NL" sz="1400" dirty="0"/>
              <a:t>La </a:t>
            </a:r>
            <a:r>
              <a:rPr lang="nl-NL" sz="1400" dirty="0" err="1"/>
              <a:t>normalisation</a:t>
            </a:r>
            <a:r>
              <a:rPr lang="nl-NL" sz="1400" dirty="0"/>
              <a:t> et la </a:t>
            </a:r>
            <a:r>
              <a:rPr lang="nl-NL" sz="1400" dirty="0" err="1"/>
              <a:t>certification</a:t>
            </a:r>
            <a:r>
              <a:rPr lang="nl-NL" sz="1400" dirty="0"/>
              <a:t> en </a:t>
            </a:r>
            <a:r>
              <a:rPr lang="nl-NL" sz="1400" dirty="0" err="1"/>
              <a:t>Belgique</a:t>
            </a:r>
            <a:r>
              <a:rPr lang="nl-NL" sz="1400" dirty="0"/>
              <a:t> et en Europe</a:t>
            </a:r>
          </a:p>
        </p:txBody>
      </p:sp>
      <p:sp>
        <p:nvSpPr>
          <p:cNvPr id="6" name="Tijdelijke aanduiding voor datum 3"/>
          <p:cNvSpPr txBox="1">
            <a:spLocks/>
          </p:cNvSpPr>
          <p:nvPr/>
        </p:nvSpPr>
        <p:spPr>
          <a:xfrm>
            <a:off x="425946" y="6333560"/>
            <a:ext cx="834647" cy="365125"/>
          </a:xfrm>
          <a:prstGeom prst="rect">
            <a:avLst/>
          </a:prstGeom>
        </p:spPr>
        <p:txBody>
          <a:bodyPr/>
          <a:lstStyle>
            <a:defPPr>
              <a:defRPr lang="nl-NL"/>
            </a:defPPr>
            <a:lvl1pPr marL="0" algn="l" defTabSz="457200" rtl="0" eaLnBrk="1" latinLnBrk="0" hangingPunct="1">
              <a:defRPr sz="1800" kern="1200">
                <a:solidFill>
                  <a:srgbClr val="5D6F8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35636A-6635-CA4F-9E11-9849DEE2209F}" type="slidenum">
              <a:rPr lang="nl-NL" smtClean="0"/>
              <a:pPr/>
              <a:t>8</a:t>
            </a:fld>
            <a:endParaRPr lang="nl-NL" dirty="0"/>
          </a:p>
        </p:txBody>
      </p:sp>
    </p:spTree>
    <p:extLst>
      <p:ext uri="{BB962C8B-B14F-4D97-AF65-F5344CB8AC3E}">
        <p14:creationId xmlns:p14="http://schemas.microsoft.com/office/powerpoint/2010/main" xmlns="" val="1414004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25945" y="1351122"/>
            <a:ext cx="8089885" cy="650951"/>
          </a:xfrm>
        </p:spPr>
        <p:txBody>
          <a:bodyPr/>
          <a:lstStyle/>
          <a:p>
            <a:r>
              <a:rPr lang="nl-NL" sz="2400" dirty="0"/>
              <a:t>La </a:t>
            </a:r>
            <a:r>
              <a:rPr lang="nl-NL" sz="2400" dirty="0" err="1"/>
              <a:t>normalisation</a:t>
            </a:r>
            <a:r>
              <a:rPr lang="nl-NL" sz="2400" dirty="0"/>
              <a:t> et la </a:t>
            </a:r>
            <a:r>
              <a:rPr lang="nl-NL" sz="2400" dirty="0" err="1"/>
              <a:t>certification</a:t>
            </a:r>
            <a:r>
              <a:rPr lang="nl-NL" sz="2400" dirty="0"/>
              <a:t> en </a:t>
            </a:r>
            <a:r>
              <a:rPr lang="nl-NL" sz="2400" dirty="0" err="1"/>
              <a:t>Belgique</a:t>
            </a:r>
            <a:r>
              <a:rPr lang="nl-NL" sz="2400" dirty="0"/>
              <a:t> et en Europe</a:t>
            </a:r>
            <a:br>
              <a:rPr lang="nl-NL" sz="2400" dirty="0"/>
            </a:br>
            <a:endParaRPr lang="nl-NL" sz="2400" dirty="0"/>
          </a:p>
        </p:txBody>
      </p:sp>
      <p:sp>
        <p:nvSpPr>
          <p:cNvPr id="3" name="Subtitel 2"/>
          <p:cNvSpPr>
            <a:spLocks noGrp="1"/>
          </p:cNvSpPr>
          <p:nvPr>
            <p:ph type="subTitle" idx="1"/>
          </p:nvPr>
        </p:nvSpPr>
        <p:spPr>
          <a:xfrm>
            <a:off x="425945" y="2339087"/>
            <a:ext cx="8089883" cy="3657459"/>
          </a:xfrm>
        </p:spPr>
        <p:txBody>
          <a:bodyPr/>
          <a:lstStyle/>
          <a:p>
            <a:pPr marL="0" indent="0">
              <a:buNone/>
            </a:pPr>
            <a:r>
              <a:rPr lang="fr-BE" dirty="0"/>
              <a:t>Quels sont les avantages à se référer </a:t>
            </a:r>
            <a:r>
              <a:rPr lang="fr-BE" b="1" dirty="0"/>
              <a:t>aux normes ? </a:t>
            </a:r>
            <a:endParaRPr lang="fr-BE" dirty="0"/>
          </a:p>
          <a:p>
            <a:pPr marL="0" indent="0">
              <a:buNone/>
            </a:pPr>
            <a:r>
              <a:rPr lang="fr-BE" dirty="0"/>
              <a:t>Pour les autorités réglementaires, de nombreux avantages sont liés à la référence aux normes dans la réglementation :</a:t>
            </a:r>
          </a:p>
          <a:p>
            <a:endParaRPr lang="fr-BE" sz="1400" b="1" dirty="0"/>
          </a:p>
          <a:p>
            <a:r>
              <a:rPr lang="fr-BE" sz="1400" b="1" dirty="0"/>
              <a:t>Simplification de la législation : </a:t>
            </a:r>
            <a:r>
              <a:rPr lang="fr-BE" sz="1400" dirty="0"/>
              <a:t>l’intervention de l’autorité se limite à déterminer les objectifs politiques à un haut niveau auxquels les normes offrent une solution technique. </a:t>
            </a:r>
          </a:p>
          <a:p>
            <a:r>
              <a:rPr lang="fr-BE" sz="1400" b="1" dirty="0"/>
              <a:t>Large acceptation par le marché : </a:t>
            </a:r>
            <a:r>
              <a:rPr lang="fr-BE" sz="1400" dirty="0"/>
              <a:t>grâce aux processus de normalisation ouverts et transparents basés sur le consensus entre plusieurs parties prenantes, et par conséquent, à la large acceptation des normes, le législateur peut de ce fait s’attendre à une large acceptation de la législation. Non seulement les exigences techniques sont intégrées dans des normes, mais aussi les exigences en matière de sécurité, de santé et d’environnement. </a:t>
            </a:r>
          </a:p>
        </p:txBody>
      </p:sp>
      <p:sp>
        <p:nvSpPr>
          <p:cNvPr id="5" name="Tijdelijke aanduiding voor tekst 4"/>
          <p:cNvSpPr>
            <a:spLocks noGrp="1"/>
          </p:cNvSpPr>
          <p:nvPr>
            <p:ph type="body" sz="quarter" idx="12"/>
          </p:nvPr>
        </p:nvSpPr>
        <p:spPr/>
        <p:txBody>
          <a:bodyPr/>
          <a:lstStyle/>
          <a:p>
            <a:r>
              <a:rPr lang="nl-NL" sz="1400" dirty="0"/>
              <a:t>La </a:t>
            </a:r>
            <a:r>
              <a:rPr lang="nl-NL" sz="1400" dirty="0" err="1"/>
              <a:t>normalisation</a:t>
            </a:r>
            <a:r>
              <a:rPr lang="nl-NL" sz="1400" dirty="0"/>
              <a:t> et la </a:t>
            </a:r>
            <a:r>
              <a:rPr lang="nl-NL" sz="1400" dirty="0" err="1"/>
              <a:t>certification</a:t>
            </a:r>
            <a:r>
              <a:rPr lang="nl-NL" sz="1400" dirty="0"/>
              <a:t> en </a:t>
            </a:r>
            <a:r>
              <a:rPr lang="nl-NL" sz="1400" dirty="0" err="1"/>
              <a:t>Belgique</a:t>
            </a:r>
            <a:r>
              <a:rPr lang="nl-NL" sz="1400" dirty="0"/>
              <a:t> et en Europe</a:t>
            </a:r>
          </a:p>
        </p:txBody>
      </p:sp>
      <p:sp>
        <p:nvSpPr>
          <p:cNvPr id="6" name="Tijdelijke aanduiding voor datum 3"/>
          <p:cNvSpPr txBox="1">
            <a:spLocks/>
          </p:cNvSpPr>
          <p:nvPr/>
        </p:nvSpPr>
        <p:spPr>
          <a:xfrm>
            <a:off x="425946" y="6333560"/>
            <a:ext cx="834647" cy="365125"/>
          </a:xfrm>
          <a:prstGeom prst="rect">
            <a:avLst/>
          </a:prstGeom>
        </p:spPr>
        <p:txBody>
          <a:bodyPr/>
          <a:lstStyle>
            <a:defPPr>
              <a:defRPr lang="nl-NL"/>
            </a:defPPr>
            <a:lvl1pPr marL="0" algn="l" defTabSz="457200" rtl="0" eaLnBrk="1" latinLnBrk="0" hangingPunct="1">
              <a:defRPr sz="1800" kern="1200">
                <a:solidFill>
                  <a:srgbClr val="5D6F8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35636A-6635-CA4F-9E11-9849DEE2209F}" type="slidenum">
              <a:rPr lang="nl-NL" smtClean="0"/>
              <a:pPr/>
              <a:t>9</a:t>
            </a:fld>
            <a:endParaRPr lang="nl-NL" dirty="0"/>
          </a:p>
        </p:txBody>
      </p:sp>
    </p:spTree>
    <p:extLst>
      <p:ext uri="{BB962C8B-B14F-4D97-AF65-F5344CB8AC3E}">
        <p14:creationId xmlns:p14="http://schemas.microsoft.com/office/powerpoint/2010/main" xmlns="" val="1496218975"/>
      </p:ext>
    </p:extLst>
  </p:cSld>
  <p:clrMapOvr>
    <a:masterClrMapping/>
  </p:clrMapOvr>
</p:sld>
</file>

<file path=ppt/theme/theme1.xml><?xml version="1.0" encoding="utf-8"?>
<a:theme xmlns:a="http://schemas.openxmlformats.org/drawingml/2006/main" name="Beno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riesj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bg1">
                <a:lumMod val="95000"/>
              </a:schemeClr>
            </a:gs>
            <a:gs pos="35000">
              <a:schemeClr val="dk1">
                <a:tint val="37000"/>
                <a:satMod val="300000"/>
              </a:schemeClr>
            </a:gs>
            <a:gs pos="100000">
              <a:schemeClr val="dk1">
                <a:tint val="15000"/>
                <a:satMod val="350000"/>
              </a:schemeClr>
            </a:gs>
          </a:gsLst>
        </a:gradFill>
        <a:ln>
          <a:solidFill>
            <a:schemeClr val="tx1">
              <a:lumMod val="75000"/>
              <a:lumOff val="25000"/>
            </a:schemeClr>
          </a:solidFill>
          <a:headEnd/>
          <a:tailEnd/>
        </a:ln>
        <a:effectLst>
          <a:outerShdw blurRad="50800" dist="38100" dir="2700000" algn="tl" rotWithShape="0">
            <a:prstClr val="black">
              <a:alpha val="40000"/>
            </a:prstClr>
          </a:outerShdw>
        </a:effectLst>
      </a:spPr>
      <a:bodyPr anchor="ctr"/>
      <a:lstStyle>
        <a:defPPr algn="ctr">
          <a:defRPr sz="900" b="1" smtClean="0"/>
        </a:defPPr>
      </a:lstStyle>
      <a:style>
        <a:lnRef idx="1">
          <a:schemeClr val="dk1"/>
        </a:lnRef>
        <a:fillRef idx="2">
          <a:schemeClr val="dk1"/>
        </a:fillRef>
        <a:effectRef idx="1">
          <a:schemeClr val="dk1"/>
        </a:effectRef>
        <a:fontRef idx="minor">
          <a:schemeClr val="dk1"/>
        </a:fontRef>
      </a:style>
    </a:spDef>
    <a:lnDef>
      <a:spPr>
        <a:ln w="9525">
          <a:solidFill>
            <a:schemeClr val="bg1">
              <a:lumMod val="50000"/>
            </a:schemeClr>
          </a:solidFill>
        </a:ln>
        <a:effectLst/>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1236</TotalTime>
  <Words>3019</Words>
  <Application>Microsoft Office PowerPoint</Application>
  <PresentationFormat>Affichage à l'écran (4:3)</PresentationFormat>
  <Paragraphs>466</Paragraphs>
  <Slides>39</Slides>
  <Notes>4</Notes>
  <HiddenSlides>0</HiddenSlides>
  <MMClips>0</MMClips>
  <ScaleCrop>false</ScaleCrop>
  <HeadingPairs>
    <vt:vector size="4" baseType="variant">
      <vt:variant>
        <vt:lpstr>Thème</vt:lpstr>
      </vt:variant>
      <vt:variant>
        <vt:i4>2</vt:i4>
      </vt:variant>
      <vt:variant>
        <vt:lpstr>Titres des diapositives</vt:lpstr>
      </vt:variant>
      <vt:variant>
        <vt:i4>39</vt:i4>
      </vt:variant>
    </vt:vector>
  </HeadingPairs>
  <TitlesOfParts>
    <vt:vector size="41" baseType="lpstr">
      <vt:lpstr>Benor</vt:lpstr>
      <vt:lpstr>Default Design</vt:lpstr>
      <vt:lpstr>Les processus de certification aux services des pouvoirs publics  Patrice Dresse, Secrétaire général</vt:lpstr>
      <vt:lpstr>Présentation</vt:lpstr>
      <vt:lpstr>La normalisation et la certification en Belgique et en Europe </vt:lpstr>
      <vt:lpstr>La normalisation et la certification en Belgique et en Europe </vt:lpstr>
      <vt:lpstr>La normalisation et la certification en Belgique et en Europe </vt:lpstr>
      <vt:lpstr>La normalisation et la certification en Belgique et en Europe </vt:lpstr>
      <vt:lpstr>La normalisation et la certification en Belgique et en Europe </vt:lpstr>
      <vt:lpstr>La normalisation et la certification en Belgique et en Europe </vt:lpstr>
      <vt:lpstr>La normalisation et la certification en Belgique et en Europe </vt:lpstr>
      <vt:lpstr>La normalisation et la certification en Belgique et en Europe </vt:lpstr>
      <vt:lpstr>La normalisation et la certification en Belgique et en Europe </vt:lpstr>
      <vt:lpstr>La marque BENOR</vt:lpstr>
      <vt:lpstr>Membres l’asbl BENOR</vt:lpstr>
      <vt:lpstr>Participent également aux travaux de l’asbl BENOR</vt:lpstr>
      <vt:lpstr>Composition asbl BENOR</vt:lpstr>
      <vt:lpstr>Principes généraux</vt:lpstr>
      <vt:lpstr>Diapositive 17</vt:lpstr>
      <vt:lpstr>Comment reconnaître la marque BENOR?</vt:lpstr>
      <vt:lpstr>Enquête BENOR 2014</vt:lpstr>
      <vt:lpstr>Diapositive 20</vt:lpstr>
      <vt:lpstr>Comment l’Administration peut définir ses critères de qualité via BENOR ?</vt:lpstr>
      <vt:lpstr>Organisations sectorielles BENOR</vt:lpstr>
      <vt:lpstr>Comment l’Administration peut en contrôler l’application via BENOR ?</vt:lpstr>
      <vt:lpstr>La nouvelle directive “Marchés publics” et la réglementation “produits de construction” au niveau belge et européen </vt:lpstr>
      <vt:lpstr>La nouvelle directive “Marchés publics” et la réglementation “produits de construction” au niveau belge et européen </vt:lpstr>
      <vt:lpstr>La nouvelle directive “Marchés publics” et la réglementation “produits de construction” au niveau belge et européen </vt:lpstr>
      <vt:lpstr>La nouvelle directive “Marchés publics” et la réglementation “produits de construction” au niveau belge et européen </vt:lpstr>
      <vt:lpstr>La nouvelle directive “Marchés publics” et la réglementation “produits de construction” au niveau belge et européen </vt:lpstr>
      <vt:lpstr>La nouvelle directive “Marchés publics” et la réglementation “produits de construction” au niveau belge et européen </vt:lpstr>
      <vt:lpstr>La nouvelle directive “Marchés publics” et la réglementation “produits de construction” au niveau belge et européen </vt:lpstr>
      <vt:lpstr>La nouvelle directive “Marchés publics” et la réglementation “produits de construction” au niveau belge et européen </vt:lpstr>
      <vt:lpstr>La nouvelle directive “Marchés publics” et la réglementation “produits de construction” au niveau belge et européen </vt:lpstr>
      <vt:lpstr>Utilisation de la marque BENOR pour des produits de construction soumis au marquage CE?</vt:lpstr>
      <vt:lpstr>Conclusions</vt:lpstr>
      <vt:lpstr>Conclusions</vt:lpstr>
      <vt:lpstr>Prescrire la marque BENOR</vt:lpstr>
      <vt:lpstr>Conditions pour pouvoir être prescrite dans le cadre des marchés publics</vt:lpstr>
      <vt:lpstr>Prescrire la marque BENOR</vt:lpstr>
      <vt:lpstr>Diapositive 39</vt:lpstr>
    </vt:vector>
  </TitlesOfParts>
  <Company>Cools Concepts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Quad</dc:creator>
  <cp:lastModifiedBy>3137</cp:lastModifiedBy>
  <cp:revision>117</cp:revision>
  <cp:lastPrinted>2017-05-23T14:38:22Z</cp:lastPrinted>
  <dcterms:created xsi:type="dcterms:W3CDTF">2014-02-06T11:46:29Z</dcterms:created>
  <dcterms:modified xsi:type="dcterms:W3CDTF">2017-07-28T14:06:32Z</dcterms:modified>
</cp:coreProperties>
</file>